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Agrandir Wide Bold" charset="1" panose="00000805000000000000"/>
      <p:regular r:id="rId41"/>
    </p:embeddedFont>
    <p:embeddedFont>
      <p:font typeface="Muli Bold" charset="1" panose="00000800000000000000"/>
      <p:regular r:id="rId42"/>
    </p:embeddedFont>
    <p:embeddedFont>
      <p:font typeface="Noto Sans Bold" charset="1" panose="020B0802040504020204"/>
      <p:regular r:id="rId43"/>
    </p:embeddedFont>
    <p:embeddedFont>
      <p:font typeface="Agrandir Bold" charset="1" panose="00000800000000000000"/>
      <p:regular r:id="rId44"/>
    </p:embeddedFont>
    <p:embeddedFont>
      <p:font typeface="Inter Bold" charset="1" panose="020B0802030000000004"/>
      <p:regular r:id="rId45"/>
    </p:embeddedFont>
    <p:embeddedFont>
      <p:font typeface="Inter" charset="1" panose="020B0502030000000004"/>
      <p:regular r:id="rId46"/>
    </p:embeddedFont>
    <p:embeddedFont>
      <p:font typeface="Noto Sans" charset="1" panose="020B0502040504020204"/>
      <p:regular r:id="rId47"/>
    </p:embeddedFont>
    <p:embeddedFont>
      <p:font typeface="Garet Bold" charset="1" panose="00000000000000000000"/>
      <p:regular r:id="rId48"/>
    </p:embeddedFont>
    <p:embeddedFont>
      <p:font typeface="Lato" charset="1" panose="020F0502020204030203"/>
      <p:regular r:id="rId49"/>
    </p:embeddedFont>
    <p:embeddedFont>
      <p:font typeface="Muli" charset="1" panose="00000500000000000000"/>
      <p:regular r:id="rId50"/>
    </p:embeddedFont>
    <p:embeddedFont>
      <p:font typeface="Arimo Bold" charset="1" panose="020B0704020202020204"/>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24401">
            <a:off x="-1106492" y="1769769"/>
            <a:ext cx="21929002" cy="7934312"/>
          </a:xfrm>
          <a:custGeom>
            <a:avLst/>
            <a:gdLst/>
            <a:ahLst/>
            <a:cxnLst/>
            <a:rect r="r" b="b" t="t" l="l"/>
            <a:pathLst>
              <a:path h="7934312" w="21929002">
                <a:moveTo>
                  <a:pt x="0" y="0"/>
                </a:moveTo>
                <a:lnTo>
                  <a:pt x="21929002" y="0"/>
                </a:lnTo>
                <a:lnTo>
                  <a:pt x="21929002" y="7934312"/>
                </a:lnTo>
                <a:lnTo>
                  <a:pt x="0" y="7934312"/>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4401">
            <a:off x="4937414" y="8357760"/>
            <a:ext cx="21929002" cy="7934312"/>
          </a:xfrm>
          <a:custGeom>
            <a:avLst/>
            <a:gdLst/>
            <a:ahLst/>
            <a:cxnLst/>
            <a:rect r="r" b="b" t="t" l="l"/>
            <a:pathLst>
              <a:path h="7934312" w="21929002">
                <a:moveTo>
                  <a:pt x="0" y="0"/>
                </a:moveTo>
                <a:lnTo>
                  <a:pt x="21929002" y="0"/>
                </a:lnTo>
                <a:lnTo>
                  <a:pt x="21929002" y="7934312"/>
                </a:lnTo>
                <a:lnTo>
                  <a:pt x="0" y="7934312"/>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86642" y="5463731"/>
            <a:ext cx="15572658" cy="1574053"/>
            <a:chOff x="0" y="0"/>
            <a:chExt cx="4101441" cy="414565"/>
          </a:xfrm>
        </p:grpSpPr>
        <p:sp>
          <p:nvSpPr>
            <p:cNvPr name="Freeform 5" id="5"/>
            <p:cNvSpPr/>
            <p:nvPr/>
          </p:nvSpPr>
          <p:spPr>
            <a:xfrm flipH="false" flipV="false" rot="0">
              <a:off x="0" y="0"/>
              <a:ext cx="4101441" cy="414565"/>
            </a:xfrm>
            <a:custGeom>
              <a:avLst/>
              <a:gdLst/>
              <a:ahLst/>
              <a:cxnLst/>
              <a:rect r="r" b="b" t="t" l="l"/>
              <a:pathLst>
                <a:path h="414565" w="4101441">
                  <a:moveTo>
                    <a:pt x="25355" y="0"/>
                  </a:moveTo>
                  <a:lnTo>
                    <a:pt x="4076086" y="0"/>
                  </a:lnTo>
                  <a:cubicBezTo>
                    <a:pt x="4082810" y="0"/>
                    <a:pt x="4089260" y="2671"/>
                    <a:pt x="4094014" y="7426"/>
                  </a:cubicBezTo>
                  <a:cubicBezTo>
                    <a:pt x="4098770" y="12181"/>
                    <a:pt x="4101441" y="18630"/>
                    <a:pt x="4101441" y="25355"/>
                  </a:cubicBezTo>
                  <a:lnTo>
                    <a:pt x="4101441" y="389211"/>
                  </a:lnTo>
                  <a:cubicBezTo>
                    <a:pt x="4101441" y="395935"/>
                    <a:pt x="4098770" y="402384"/>
                    <a:pt x="4094014" y="407139"/>
                  </a:cubicBezTo>
                  <a:cubicBezTo>
                    <a:pt x="4089260" y="411894"/>
                    <a:pt x="4082810" y="414565"/>
                    <a:pt x="4076086" y="414565"/>
                  </a:cubicBezTo>
                  <a:lnTo>
                    <a:pt x="25355" y="414565"/>
                  </a:lnTo>
                  <a:cubicBezTo>
                    <a:pt x="18630" y="414565"/>
                    <a:pt x="12181" y="411894"/>
                    <a:pt x="7426" y="407139"/>
                  </a:cubicBezTo>
                  <a:cubicBezTo>
                    <a:pt x="2671" y="402384"/>
                    <a:pt x="0" y="395935"/>
                    <a:pt x="0" y="389211"/>
                  </a:cubicBezTo>
                  <a:lnTo>
                    <a:pt x="0" y="25355"/>
                  </a:lnTo>
                  <a:cubicBezTo>
                    <a:pt x="0" y="18630"/>
                    <a:pt x="2671" y="12181"/>
                    <a:pt x="7426" y="7426"/>
                  </a:cubicBezTo>
                  <a:cubicBezTo>
                    <a:pt x="12181" y="2671"/>
                    <a:pt x="18630" y="0"/>
                    <a:pt x="25355" y="0"/>
                  </a:cubicBezTo>
                  <a:close/>
                </a:path>
              </a:pathLst>
            </a:custGeom>
            <a:solidFill>
              <a:srgbClr val="3D36A8"/>
            </a:solidFill>
          </p:spPr>
        </p:sp>
        <p:sp>
          <p:nvSpPr>
            <p:cNvPr name="TextBox 6" id="6"/>
            <p:cNvSpPr txBox="true"/>
            <p:nvPr/>
          </p:nvSpPr>
          <p:spPr>
            <a:xfrm>
              <a:off x="0" y="-47625"/>
              <a:ext cx="4101441" cy="46219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0" y="-10729"/>
            <a:ext cx="2078857" cy="2078857"/>
          </a:xfrm>
          <a:custGeom>
            <a:avLst/>
            <a:gdLst/>
            <a:ahLst/>
            <a:cxnLst/>
            <a:rect r="r" b="b" t="t" l="l"/>
            <a:pathLst>
              <a:path h="2078857" w="2078857">
                <a:moveTo>
                  <a:pt x="0" y="0"/>
                </a:moveTo>
                <a:lnTo>
                  <a:pt x="2078857" y="0"/>
                </a:lnTo>
                <a:lnTo>
                  <a:pt x="2078857" y="2078858"/>
                </a:lnTo>
                <a:lnTo>
                  <a:pt x="0" y="2078858"/>
                </a:lnTo>
                <a:lnTo>
                  <a:pt x="0" y="0"/>
                </a:lnTo>
                <a:close/>
              </a:path>
            </a:pathLst>
          </a:custGeom>
          <a:blipFill>
            <a:blip r:embed="rId4"/>
            <a:stretch>
              <a:fillRect l="0" t="0" r="0" b="0"/>
            </a:stretch>
          </a:blipFill>
        </p:spPr>
      </p:sp>
      <p:sp>
        <p:nvSpPr>
          <p:cNvPr name="Freeform 8" id="8"/>
          <p:cNvSpPr/>
          <p:nvPr/>
        </p:nvSpPr>
        <p:spPr>
          <a:xfrm flipH="false" flipV="false" rot="0">
            <a:off x="15901915" y="0"/>
            <a:ext cx="2294347" cy="2294347"/>
          </a:xfrm>
          <a:custGeom>
            <a:avLst/>
            <a:gdLst/>
            <a:ahLst/>
            <a:cxnLst/>
            <a:rect r="r" b="b" t="t" l="l"/>
            <a:pathLst>
              <a:path h="2294347" w="2294347">
                <a:moveTo>
                  <a:pt x="0" y="0"/>
                </a:moveTo>
                <a:lnTo>
                  <a:pt x="2294347" y="0"/>
                </a:lnTo>
                <a:lnTo>
                  <a:pt x="2294347" y="2294347"/>
                </a:lnTo>
                <a:lnTo>
                  <a:pt x="0" y="2294347"/>
                </a:lnTo>
                <a:lnTo>
                  <a:pt x="0" y="0"/>
                </a:lnTo>
                <a:close/>
              </a:path>
            </a:pathLst>
          </a:custGeom>
          <a:blipFill>
            <a:blip r:embed="rId5"/>
            <a:stretch>
              <a:fillRect l="0" t="0" r="0" b="0"/>
            </a:stretch>
          </a:blipFill>
        </p:spPr>
      </p:sp>
      <p:sp>
        <p:nvSpPr>
          <p:cNvPr name="TextBox 9" id="9"/>
          <p:cNvSpPr txBox="true"/>
          <p:nvPr/>
        </p:nvSpPr>
        <p:spPr>
          <a:xfrm rot="0">
            <a:off x="2273224" y="2821438"/>
            <a:ext cx="14125741" cy="2322062"/>
          </a:xfrm>
          <a:prstGeom prst="rect">
            <a:avLst/>
          </a:prstGeom>
        </p:spPr>
        <p:txBody>
          <a:bodyPr anchor="t" rtlCol="false" tIns="0" lIns="0" bIns="0" rIns="0">
            <a:spAutoFit/>
          </a:bodyPr>
          <a:lstStyle/>
          <a:p>
            <a:pPr algn="ctr">
              <a:lnSpc>
                <a:spcPts val="14417"/>
              </a:lnSpc>
            </a:pPr>
            <a:r>
              <a:rPr lang="en-US" b="true" sz="14417">
                <a:solidFill>
                  <a:srgbClr val="3D36A8"/>
                </a:solidFill>
                <a:latin typeface="Agrandir Wide Bold"/>
                <a:ea typeface="Agrandir Wide Bold"/>
                <a:cs typeface="Agrandir Wide Bold"/>
                <a:sym typeface="Agrandir Wide Bold"/>
              </a:rPr>
              <a:t>LTĐNT</a:t>
            </a:r>
          </a:p>
        </p:txBody>
      </p:sp>
      <p:sp>
        <p:nvSpPr>
          <p:cNvPr name="TextBox 10" id="10"/>
          <p:cNvSpPr txBox="true"/>
          <p:nvPr/>
        </p:nvSpPr>
        <p:spPr>
          <a:xfrm rot="0">
            <a:off x="2220715" y="5867556"/>
            <a:ext cx="14828373" cy="680678"/>
          </a:xfrm>
          <a:prstGeom prst="rect">
            <a:avLst/>
          </a:prstGeom>
        </p:spPr>
        <p:txBody>
          <a:bodyPr anchor="t" rtlCol="false" tIns="0" lIns="0" bIns="0" rIns="0">
            <a:spAutoFit/>
          </a:bodyPr>
          <a:lstStyle/>
          <a:p>
            <a:pPr algn="ctr">
              <a:lnSpc>
                <a:spcPts val="5532"/>
              </a:lnSpc>
            </a:pPr>
            <a:r>
              <a:rPr lang="en-US" b="true" sz="3951">
                <a:solidFill>
                  <a:srgbClr val="FFFFFF"/>
                </a:solidFill>
                <a:latin typeface="Muli Bold"/>
                <a:ea typeface="Muli Bold"/>
                <a:cs typeface="Muli Bold"/>
                <a:sym typeface="Muli Bold"/>
              </a:rPr>
              <a:t>Thực hành gọi API REST sử dụng cả http và dio package</a:t>
            </a:r>
          </a:p>
        </p:txBody>
      </p:sp>
      <p:sp>
        <p:nvSpPr>
          <p:cNvPr name="TextBox 11" id="11"/>
          <p:cNvSpPr txBox="true"/>
          <p:nvPr/>
        </p:nvSpPr>
        <p:spPr>
          <a:xfrm rot="0">
            <a:off x="7115393" y="7292409"/>
            <a:ext cx="5422671" cy="854076"/>
          </a:xfrm>
          <a:prstGeom prst="rect">
            <a:avLst/>
          </a:prstGeom>
        </p:spPr>
        <p:txBody>
          <a:bodyPr anchor="t" rtlCol="false" tIns="0" lIns="0" bIns="0" rIns="0">
            <a:spAutoFit/>
          </a:bodyPr>
          <a:lstStyle/>
          <a:p>
            <a:pPr algn="ctr">
              <a:lnSpc>
                <a:spcPts val="6999"/>
              </a:lnSpc>
            </a:pPr>
            <a:r>
              <a:rPr lang="en-US" b="true" sz="4999">
                <a:solidFill>
                  <a:srgbClr val="3D36A8"/>
                </a:solidFill>
                <a:latin typeface="Noto Sans Bold"/>
                <a:ea typeface="Noto Sans Bold"/>
                <a:cs typeface="Noto Sans Bold"/>
                <a:sym typeface="Noto Sans Bold"/>
              </a:rPr>
              <a:t>Nhóm Nhi -Tín</a:t>
            </a:r>
          </a:p>
        </p:txBody>
      </p:sp>
      <p:sp>
        <p:nvSpPr>
          <p:cNvPr name="TextBox 12" id="12"/>
          <p:cNvSpPr txBox="true"/>
          <p:nvPr/>
        </p:nvSpPr>
        <p:spPr>
          <a:xfrm rot="0">
            <a:off x="2593670" y="268818"/>
            <a:ext cx="12793433" cy="1453182"/>
          </a:xfrm>
          <a:prstGeom prst="rect">
            <a:avLst/>
          </a:prstGeom>
        </p:spPr>
        <p:txBody>
          <a:bodyPr anchor="t" rtlCol="false" tIns="0" lIns="0" bIns="0" rIns="0">
            <a:spAutoFit/>
          </a:bodyPr>
          <a:lstStyle/>
          <a:p>
            <a:pPr algn="ctr">
              <a:lnSpc>
                <a:spcPts val="5446"/>
              </a:lnSpc>
            </a:pPr>
            <a:r>
              <a:rPr lang="en-US" b="true" sz="3890">
                <a:solidFill>
                  <a:srgbClr val="3D36A8"/>
                </a:solidFill>
                <a:latin typeface="Agrandir Bold"/>
                <a:ea typeface="Agrandir Bold"/>
                <a:cs typeface="Agrandir Bold"/>
                <a:sym typeface="Agrandir Bold"/>
              </a:rPr>
              <a:t>TRƯỜNG ĐẠI HỌC BÁCH KHOA - ĐẠI HỌC ĐÀ NẴNG</a:t>
            </a:r>
          </a:p>
          <a:p>
            <a:pPr algn="ctr">
              <a:lnSpc>
                <a:spcPts val="5446"/>
              </a:lnSpc>
            </a:pPr>
            <a:r>
              <a:rPr lang="en-US" b="true" sz="3890">
                <a:solidFill>
                  <a:srgbClr val="3D36A8"/>
                </a:solidFill>
                <a:latin typeface="Agrandir Bold"/>
                <a:ea typeface="Agrandir Bold"/>
                <a:cs typeface="Agrandir Bold"/>
                <a:sym typeface="Agrandir Bold"/>
              </a:rPr>
              <a:t>KHOA ĐIỆN TỬ VIỄN THÔNG</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2. ỨNG DỤNG FLUTTER</a:t>
            </a:r>
          </a:p>
        </p:txBody>
      </p:sp>
      <p:sp>
        <p:nvSpPr>
          <p:cNvPr name="TextBox 10" id="10"/>
          <p:cNvSpPr txBox="true"/>
          <p:nvPr/>
        </p:nvSpPr>
        <p:spPr>
          <a:xfrm rot="0">
            <a:off x="3601968" y="1956534"/>
            <a:ext cx="8655905" cy="6673696"/>
          </a:xfrm>
          <a:prstGeom prst="rect">
            <a:avLst/>
          </a:prstGeom>
        </p:spPr>
        <p:txBody>
          <a:bodyPr anchor="t" rtlCol="false" tIns="0" lIns="0" bIns="0" rIns="0">
            <a:spAutoFit/>
          </a:bodyPr>
          <a:lstStyle/>
          <a:p>
            <a:pPr algn="l">
              <a:lnSpc>
                <a:spcPts val="3314"/>
              </a:lnSpc>
            </a:pPr>
            <a:r>
              <a:rPr lang="en-US" sz="2367">
                <a:solidFill>
                  <a:srgbClr val="000000"/>
                </a:solidFill>
                <a:latin typeface="Lato"/>
                <a:ea typeface="Lato"/>
                <a:cs typeface="Lato"/>
                <a:sym typeface="Lato"/>
              </a:rPr>
              <a:t>Cấu trúc:</a:t>
            </a:r>
          </a:p>
          <a:p>
            <a:pPr algn="l">
              <a:lnSpc>
                <a:spcPts val="3314"/>
              </a:lnSpc>
            </a:pPr>
            <a:r>
              <a:rPr lang="en-US" sz="2367">
                <a:solidFill>
                  <a:srgbClr val="000000"/>
                </a:solidFill>
                <a:latin typeface="Lato"/>
                <a:ea typeface="Lato"/>
                <a:cs typeface="Lato"/>
                <a:sym typeface="Lato"/>
              </a:rPr>
              <a:t>lib/</a:t>
            </a:r>
          </a:p>
          <a:p>
            <a:pPr algn="l">
              <a:lnSpc>
                <a:spcPts val="3314"/>
              </a:lnSpc>
            </a:pPr>
            <a:r>
              <a:rPr lang="en-US" sz="2367">
                <a:solidFill>
                  <a:srgbClr val="000000"/>
                </a:solidFill>
                <a:latin typeface="Lato"/>
                <a:ea typeface="Lato"/>
                <a:cs typeface="Lato"/>
                <a:sym typeface="Lato"/>
              </a:rPr>
              <a:t>│</a:t>
            </a:r>
          </a:p>
          <a:p>
            <a:pPr algn="l">
              <a:lnSpc>
                <a:spcPts val="3314"/>
              </a:lnSpc>
            </a:pPr>
            <a:r>
              <a:rPr lang="en-US" sz="2367">
                <a:solidFill>
                  <a:srgbClr val="000000"/>
                </a:solidFill>
                <a:latin typeface="Lato"/>
                <a:ea typeface="Lato"/>
                <a:cs typeface="Lato"/>
                <a:sym typeface="Lato"/>
              </a:rPr>
              <a:t>├── main.dart       </a:t>
            </a:r>
          </a:p>
          <a:p>
            <a:pPr algn="l">
              <a:lnSpc>
                <a:spcPts val="3314"/>
              </a:lnSpc>
            </a:pPr>
            <a:r>
              <a:rPr lang="en-US" sz="2367">
                <a:solidFill>
                  <a:srgbClr val="000000"/>
                </a:solidFill>
                <a:latin typeface="Lato"/>
                <a:ea typeface="Lato"/>
                <a:cs typeface="Lato"/>
                <a:sym typeface="Lato"/>
              </a:rPr>
              <a:t>├── models/</a:t>
            </a:r>
          </a:p>
          <a:p>
            <a:pPr algn="l">
              <a:lnSpc>
                <a:spcPts val="3314"/>
              </a:lnSpc>
            </a:pPr>
            <a:r>
              <a:rPr lang="en-US" sz="2367">
                <a:solidFill>
                  <a:srgbClr val="000000"/>
                </a:solidFill>
                <a:latin typeface="Lato"/>
                <a:ea typeface="Lato"/>
                <a:cs typeface="Lato"/>
                <a:sym typeface="Lato"/>
              </a:rPr>
              <a:t>│ └── post_model.dart  </a:t>
            </a:r>
          </a:p>
          <a:p>
            <a:pPr algn="l">
              <a:lnSpc>
                <a:spcPts val="3314"/>
              </a:lnSpc>
            </a:pPr>
            <a:r>
              <a:rPr lang="en-US" sz="2367">
                <a:solidFill>
                  <a:srgbClr val="000000"/>
                </a:solidFill>
                <a:latin typeface="Lato"/>
                <a:ea typeface="Lato"/>
                <a:cs typeface="Lato"/>
                <a:sym typeface="Lato"/>
              </a:rPr>
              <a:t>├── services/</a:t>
            </a:r>
          </a:p>
          <a:p>
            <a:pPr algn="l">
              <a:lnSpc>
                <a:spcPts val="3314"/>
              </a:lnSpc>
            </a:pPr>
            <a:r>
              <a:rPr lang="en-US" sz="2367">
                <a:solidFill>
                  <a:srgbClr val="000000"/>
                </a:solidFill>
                <a:latin typeface="Lato"/>
                <a:ea typeface="Lato"/>
                <a:cs typeface="Lato"/>
                <a:sym typeface="Lato"/>
              </a:rPr>
              <a:t>│ ├── api_http_service.dart </a:t>
            </a:r>
          </a:p>
          <a:p>
            <a:pPr algn="l">
              <a:lnSpc>
                <a:spcPts val="3314"/>
              </a:lnSpc>
            </a:pPr>
            <a:r>
              <a:rPr lang="en-US" sz="2367">
                <a:solidFill>
                  <a:srgbClr val="000000"/>
                </a:solidFill>
                <a:latin typeface="Lato"/>
                <a:ea typeface="Lato"/>
                <a:cs typeface="Lato"/>
                <a:sym typeface="Lato"/>
              </a:rPr>
              <a:t>│ └── api_dio_service.dart </a:t>
            </a:r>
          </a:p>
          <a:p>
            <a:pPr algn="l">
              <a:lnSpc>
                <a:spcPts val="3314"/>
              </a:lnSpc>
            </a:pPr>
            <a:r>
              <a:rPr lang="en-US" sz="2367">
                <a:solidFill>
                  <a:srgbClr val="000000"/>
                </a:solidFill>
                <a:latin typeface="Lato"/>
                <a:ea typeface="Lato"/>
                <a:cs typeface="Lato"/>
                <a:sym typeface="Lato"/>
              </a:rPr>
              <a:t>├── screens/</a:t>
            </a:r>
          </a:p>
          <a:p>
            <a:pPr algn="l">
              <a:lnSpc>
                <a:spcPts val="3314"/>
              </a:lnSpc>
            </a:pPr>
            <a:r>
              <a:rPr lang="en-US" sz="2367">
                <a:solidFill>
                  <a:srgbClr val="000000"/>
                </a:solidFill>
                <a:latin typeface="Lato"/>
                <a:ea typeface="Lato"/>
                <a:cs typeface="Lato"/>
                <a:sym typeface="Lato"/>
              </a:rPr>
              <a:t>│ ├── post_list_http.dart</a:t>
            </a:r>
          </a:p>
          <a:p>
            <a:pPr algn="l">
              <a:lnSpc>
                <a:spcPts val="3314"/>
              </a:lnSpc>
            </a:pPr>
            <a:r>
              <a:rPr lang="en-US" sz="2367">
                <a:solidFill>
                  <a:srgbClr val="000000"/>
                </a:solidFill>
                <a:latin typeface="Lato"/>
                <a:ea typeface="Lato"/>
                <a:cs typeface="Lato"/>
                <a:sym typeface="Lato"/>
              </a:rPr>
              <a:t>│ ├── post_list_dio.dart</a:t>
            </a:r>
          </a:p>
          <a:p>
            <a:pPr algn="l">
              <a:lnSpc>
                <a:spcPts val="3314"/>
              </a:lnSpc>
            </a:pPr>
            <a:r>
              <a:rPr lang="en-US" sz="2367">
                <a:solidFill>
                  <a:srgbClr val="000000"/>
                </a:solidFill>
                <a:latin typeface="Lato"/>
                <a:ea typeface="Lato"/>
                <a:cs typeface="Lato"/>
                <a:sym typeface="Lato"/>
              </a:rPr>
              <a:t>│ └── home_screen.dart</a:t>
            </a:r>
          </a:p>
          <a:p>
            <a:pPr algn="l">
              <a:lnSpc>
                <a:spcPts val="3314"/>
              </a:lnSpc>
            </a:pPr>
            <a:r>
              <a:rPr lang="en-US" sz="2367">
                <a:solidFill>
                  <a:srgbClr val="000000"/>
                </a:solidFill>
                <a:latin typeface="Lato"/>
                <a:ea typeface="Lato"/>
                <a:cs typeface="Lato"/>
                <a:sym typeface="Lato"/>
              </a:rPr>
              <a:t>└── widgets/</a:t>
            </a:r>
          </a:p>
          <a:p>
            <a:pPr algn="l">
              <a:lnSpc>
                <a:spcPts val="3314"/>
              </a:lnSpc>
            </a:pPr>
            <a:r>
              <a:rPr lang="en-US" sz="2367">
                <a:solidFill>
                  <a:srgbClr val="000000"/>
                </a:solidFill>
                <a:latin typeface="Lato"/>
                <a:ea typeface="Lato"/>
                <a:cs typeface="Lato"/>
                <a:sym typeface="Lato"/>
              </a:rPr>
              <a:t>  └── post_card.dart  </a:t>
            </a:r>
          </a:p>
          <a:p>
            <a:pPr algn="l" marL="0" indent="0" lvl="0">
              <a:lnSpc>
                <a:spcPts val="3314"/>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534647" y="2422436"/>
            <a:ext cx="9005904" cy="7530799"/>
          </a:xfrm>
          <a:custGeom>
            <a:avLst/>
            <a:gdLst/>
            <a:ahLst/>
            <a:cxnLst/>
            <a:rect r="r" b="b" t="t" l="l"/>
            <a:pathLst>
              <a:path h="7530799" w="9005904">
                <a:moveTo>
                  <a:pt x="0" y="0"/>
                </a:moveTo>
                <a:lnTo>
                  <a:pt x="9005904" y="0"/>
                </a:lnTo>
                <a:lnTo>
                  <a:pt x="9005904" y="7530799"/>
                </a:lnTo>
                <a:lnTo>
                  <a:pt x="0" y="7530799"/>
                </a:lnTo>
                <a:lnTo>
                  <a:pt x="0" y="0"/>
                </a:lnTo>
                <a:close/>
              </a:path>
            </a:pathLst>
          </a:custGeom>
          <a:blipFill>
            <a:blip r:embed="rId2"/>
            <a:stretch>
              <a:fillRect l="0" t="0" r="0" b="0"/>
            </a:stretch>
          </a:blipFill>
        </p:spPr>
      </p:sp>
      <p:sp>
        <p:nvSpPr>
          <p:cNvPr name="TextBox 10" id="10"/>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2. ỨNG DỤNG FLUTTER</a:t>
            </a:r>
          </a:p>
        </p:txBody>
      </p:sp>
      <p:sp>
        <p:nvSpPr>
          <p:cNvPr name="TextBox 11" id="11"/>
          <p:cNvSpPr txBox="true"/>
          <p:nvPr/>
        </p:nvSpPr>
        <p:spPr>
          <a:xfrm rot="0">
            <a:off x="1351759" y="1842046"/>
            <a:ext cx="11119624" cy="580390"/>
          </a:xfrm>
          <a:prstGeom prst="rect">
            <a:avLst/>
          </a:prstGeom>
        </p:spPr>
        <p:txBody>
          <a:bodyPr anchor="t" rtlCol="false" tIns="0" lIns="0" bIns="0" rIns="0">
            <a:spAutoFit/>
          </a:bodyPr>
          <a:lstStyle/>
          <a:p>
            <a:pPr algn="l" marL="0" indent="0" lvl="0">
              <a:lnSpc>
                <a:spcPts val="4759"/>
              </a:lnSpc>
              <a:spcBef>
                <a:spcPct val="0"/>
              </a:spcBef>
            </a:pPr>
            <a:r>
              <a:rPr lang="en-US" sz="3399">
                <a:solidFill>
                  <a:srgbClr val="000000"/>
                </a:solidFill>
                <a:latin typeface="Lato"/>
                <a:ea typeface="Lato"/>
                <a:cs typeface="Lato"/>
                <a:sym typeface="Lato"/>
              </a:rPr>
              <a:t>Models: JSON được chuyển đổi sang model Dart</a:t>
            </a:r>
          </a:p>
        </p:txBody>
      </p:sp>
      <p:sp>
        <p:nvSpPr>
          <p:cNvPr name="TextBox 12" id="12"/>
          <p:cNvSpPr txBox="true"/>
          <p:nvPr/>
        </p:nvSpPr>
        <p:spPr>
          <a:xfrm rot="0">
            <a:off x="795344" y="2910162"/>
            <a:ext cx="8500575" cy="5126990"/>
          </a:xfrm>
          <a:prstGeom prst="rect">
            <a:avLst/>
          </a:prstGeom>
        </p:spPr>
        <p:txBody>
          <a:bodyPr anchor="t" rtlCol="false" tIns="0" lIns="0" bIns="0" rIns="0">
            <a:spAutoFit/>
          </a:bodyPr>
          <a:lstStyle/>
          <a:p>
            <a:pPr algn="just" marL="0" indent="0" lvl="0">
              <a:lnSpc>
                <a:spcPts val="4060"/>
              </a:lnSpc>
              <a:spcBef>
                <a:spcPct val="0"/>
              </a:spcBef>
            </a:pPr>
            <a:r>
              <a:rPr lang="en-US" sz="2900">
                <a:solidFill>
                  <a:srgbClr val="000000"/>
                </a:solidFill>
                <a:latin typeface="Lato"/>
                <a:ea typeface="Lato"/>
                <a:cs typeface="Lato"/>
                <a:sym typeface="Lato"/>
              </a:rPr>
              <a:t>class Post</a:t>
            </a:r>
            <a:r>
              <a:rPr lang="en-US" sz="2900" strike="noStrike" u="none">
                <a:solidFill>
                  <a:srgbClr val="000000"/>
                </a:solidFill>
                <a:latin typeface="Lato"/>
                <a:ea typeface="Lato"/>
                <a:cs typeface="Lato"/>
                <a:sym typeface="Lato"/>
              </a:rPr>
              <a:t> </a:t>
            </a:r>
            <a:r>
              <a:rPr lang="en-US" sz="2900" strike="noStrike" u="none">
                <a:solidFill>
                  <a:srgbClr val="000000"/>
                </a:solidFill>
                <a:latin typeface="Lato"/>
                <a:ea typeface="Lato"/>
                <a:cs typeface="Lato"/>
                <a:sym typeface="Lato"/>
              </a:rPr>
              <a:t>{ ... } </a:t>
            </a:r>
            <a:r>
              <a:rPr lang="en-US" sz="2900" strike="noStrike" u="none">
                <a:solidFill>
                  <a:srgbClr val="000000"/>
                </a:solidFill>
                <a:latin typeface="Lato"/>
                <a:ea typeface="Lato"/>
                <a:cs typeface="Lato"/>
                <a:sym typeface="Lato"/>
              </a:rPr>
              <a:t>thuộc tính </a:t>
            </a:r>
            <a:r>
              <a:rPr lang="en-US" sz="2900" strike="noStrike" u="none">
                <a:solidFill>
                  <a:srgbClr val="000000"/>
                </a:solidFill>
                <a:latin typeface="Lato"/>
                <a:ea typeface="Lato"/>
                <a:cs typeface="Lato"/>
                <a:sym typeface="Lato"/>
              </a:rPr>
              <a:t>id, title,</a:t>
            </a:r>
            <a:r>
              <a:rPr lang="en-US" sz="2900" strike="noStrike" u="none">
                <a:solidFill>
                  <a:srgbClr val="000000"/>
                </a:solidFill>
                <a:latin typeface="Lato"/>
                <a:ea typeface="Lato"/>
                <a:cs typeface="Lato"/>
                <a:sym typeface="Lato"/>
              </a:rPr>
              <a:t> b</a:t>
            </a:r>
            <a:r>
              <a:rPr lang="en-US" sz="2900" strike="noStrike" u="none">
                <a:solidFill>
                  <a:srgbClr val="000000"/>
                </a:solidFill>
                <a:latin typeface="Lato"/>
                <a:ea typeface="Lato"/>
                <a:cs typeface="Lato"/>
                <a:sym typeface="Lato"/>
              </a:rPr>
              <a:t>ody.</a:t>
            </a:r>
          </a:p>
          <a:p>
            <a:pPr algn="just" marL="626112" indent="-313056" lvl="1">
              <a:lnSpc>
                <a:spcPts val="4060"/>
              </a:lnSpc>
              <a:buFont typeface="Arial"/>
              <a:buChar char="•"/>
            </a:pPr>
            <a:r>
              <a:rPr lang="en-US" sz="2900" strike="noStrike" u="none">
                <a:solidFill>
                  <a:srgbClr val="000000"/>
                </a:solidFill>
                <a:latin typeface="Lato"/>
                <a:ea typeface="Lato"/>
                <a:cs typeface="Lato"/>
                <a:sym typeface="Lato"/>
              </a:rPr>
              <a:t>Hàm tạo Post.fromJson : tạo đối tường Post từ </a:t>
            </a:r>
          </a:p>
          <a:p>
            <a:pPr algn="just" marL="626112" indent="-313056" lvl="1">
              <a:lnSpc>
                <a:spcPts val="4060"/>
              </a:lnSpc>
              <a:buFont typeface="Arial"/>
              <a:buChar char="•"/>
            </a:pPr>
            <a:r>
              <a:rPr lang="en-US" sz="2900" strike="noStrike" u="none">
                <a:solidFill>
                  <a:srgbClr val="000000"/>
                </a:solidFill>
                <a:latin typeface="Lato"/>
                <a:ea typeface="Lato"/>
                <a:cs typeface="Lato"/>
                <a:sym typeface="Lato"/>
              </a:rPr>
              <a:t>JSON được phân tích từ API.</a:t>
            </a:r>
          </a:p>
          <a:p>
            <a:pPr algn="just" marL="626112" indent="-313056" lvl="1">
              <a:lnSpc>
                <a:spcPts val="4060"/>
              </a:lnSpc>
              <a:buFont typeface="Arial"/>
              <a:buChar char="•"/>
            </a:pPr>
            <a:r>
              <a:rPr lang="en-US" sz="2900" strike="noStrike" u="none">
                <a:solidFill>
                  <a:srgbClr val="000000"/>
                </a:solidFill>
                <a:latin typeface="Lato"/>
                <a:ea typeface="Lato"/>
                <a:cs typeface="Lato"/>
                <a:sym typeface="Lato"/>
              </a:rPr>
              <a:t>toJson() : huyển đổi đối tượng Post thành một Map</a:t>
            </a:r>
          </a:p>
          <a:p>
            <a:pPr algn="just" marL="626112" indent="-313056" lvl="1">
              <a:lnSpc>
                <a:spcPts val="4060"/>
              </a:lnSpc>
              <a:buFont typeface="Arial"/>
              <a:buChar char="•"/>
            </a:pPr>
            <a:r>
              <a:rPr lang="en-US" sz="2900" strike="noStrike" u="none">
                <a:solidFill>
                  <a:srgbClr val="000000"/>
                </a:solidFill>
                <a:latin typeface="Lato"/>
                <a:ea typeface="Lato"/>
                <a:cs typeface="Lato"/>
                <a:sym typeface="Lato"/>
              </a:rPr>
              <a:t>copyWith(): tạo một bản sao mới của đối tượng Post</a:t>
            </a:r>
          </a:p>
          <a:p>
            <a:pPr algn="just" marL="626112" indent="-313056" lvl="1">
              <a:lnSpc>
                <a:spcPts val="4060"/>
              </a:lnSpc>
              <a:buFont typeface="Arial"/>
              <a:buChar char="•"/>
            </a:pPr>
            <a:r>
              <a:rPr lang="en-US" sz="2900" strike="noStrike" u="none">
                <a:solidFill>
                  <a:srgbClr val="000000"/>
                </a:solidFill>
                <a:latin typeface="Lato"/>
                <a:ea typeface="Lato"/>
                <a:cs typeface="Lato"/>
                <a:sym typeface="Lato"/>
              </a:rPr>
              <a:t>có thể thay đổi  thuộc tính</a:t>
            </a:r>
          </a:p>
          <a:p>
            <a:pPr algn="just" marL="0" indent="0" lvl="0">
              <a:lnSpc>
                <a:spcPts val="4060"/>
              </a:lnSpc>
              <a:spcBef>
                <a:spcPct val="0"/>
              </a:spcBef>
            </a:pPr>
          </a:p>
          <a:p>
            <a:pPr algn="just" marL="0" indent="0" lvl="0">
              <a:lnSpc>
                <a:spcPts val="406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423084" y="2147113"/>
            <a:ext cx="9864916" cy="4196015"/>
          </a:xfrm>
          <a:custGeom>
            <a:avLst/>
            <a:gdLst/>
            <a:ahLst/>
            <a:cxnLst/>
            <a:rect r="r" b="b" t="t" l="l"/>
            <a:pathLst>
              <a:path h="4196015" w="9864916">
                <a:moveTo>
                  <a:pt x="0" y="0"/>
                </a:moveTo>
                <a:lnTo>
                  <a:pt x="9864916" y="0"/>
                </a:lnTo>
                <a:lnTo>
                  <a:pt x="9864916" y="4196015"/>
                </a:lnTo>
                <a:lnTo>
                  <a:pt x="0" y="4196015"/>
                </a:lnTo>
                <a:lnTo>
                  <a:pt x="0" y="0"/>
                </a:lnTo>
                <a:close/>
              </a:path>
            </a:pathLst>
          </a:custGeom>
          <a:blipFill>
            <a:blip r:embed="rId2"/>
            <a:stretch>
              <a:fillRect l="0" t="0" r="0" b="0"/>
            </a:stretch>
          </a:blipFill>
        </p:spPr>
      </p:sp>
      <p:sp>
        <p:nvSpPr>
          <p:cNvPr name="Freeform 10" id="10"/>
          <p:cNvSpPr/>
          <p:nvPr/>
        </p:nvSpPr>
        <p:spPr>
          <a:xfrm flipH="false" flipV="false" rot="0">
            <a:off x="8174105" y="6705078"/>
            <a:ext cx="9864916" cy="3381756"/>
          </a:xfrm>
          <a:custGeom>
            <a:avLst/>
            <a:gdLst/>
            <a:ahLst/>
            <a:cxnLst/>
            <a:rect r="r" b="b" t="t" l="l"/>
            <a:pathLst>
              <a:path h="3381756" w="9864916">
                <a:moveTo>
                  <a:pt x="0" y="0"/>
                </a:moveTo>
                <a:lnTo>
                  <a:pt x="9864917" y="0"/>
                </a:lnTo>
                <a:lnTo>
                  <a:pt x="9864917" y="3381756"/>
                </a:lnTo>
                <a:lnTo>
                  <a:pt x="0" y="3381756"/>
                </a:lnTo>
                <a:lnTo>
                  <a:pt x="0" y="0"/>
                </a:lnTo>
                <a:close/>
              </a:path>
            </a:pathLst>
          </a:custGeom>
          <a:blipFill>
            <a:blip r:embed="rId3"/>
            <a:stretch>
              <a:fillRect l="0" t="0" r="0" b="0"/>
            </a:stretch>
          </a:blipFill>
        </p:spPr>
      </p:sp>
      <p:sp>
        <p:nvSpPr>
          <p:cNvPr name="TextBox 11" id="11"/>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2. ỨNG DỤNG FLUTTER</a:t>
            </a:r>
          </a:p>
        </p:txBody>
      </p:sp>
      <p:sp>
        <p:nvSpPr>
          <p:cNvPr name="TextBox 12" id="12"/>
          <p:cNvSpPr txBox="true"/>
          <p:nvPr/>
        </p:nvSpPr>
        <p:spPr>
          <a:xfrm rot="0">
            <a:off x="1727565" y="1847202"/>
            <a:ext cx="199298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Xử  lý API </a:t>
            </a:r>
          </a:p>
        </p:txBody>
      </p:sp>
      <p:sp>
        <p:nvSpPr>
          <p:cNvPr name="TextBox 13" id="13"/>
          <p:cNvSpPr txBox="true"/>
          <p:nvPr/>
        </p:nvSpPr>
        <p:spPr>
          <a:xfrm rot="0">
            <a:off x="916626" y="3744908"/>
            <a:ext cx="7195989" cy="3919220"/>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00000"/>
                </a:solidFill>
                <a:latin typeface="Lato"/>
                <a:ea typeface="Lato"/>
                <a:cs typeface="Lato"/>
                <a:sym typeface="Lato"/>
              </a:rPr>
              <a:t>Th</a:t>
            </a:r>
            <a:r>
              <a:rPr lang="en-US" sz="3200" strike="noStrike" u="none">
                <a:solidFill>
                  <a:srgbClr val="000000"/>
                </a:solidFill>
                <a:latin typeface="Lato"/>
                <a:ea typeface="Lato"/>
                <a:cs typeface="Lato"/>
                <a:sym typeface="Lato"/>
              </a:rPr>
              <a:t>u</a:t>
            </a:r>
            <a:r>
              <a:rPr lang="en-US" sz="3200" strike="noStrike" u="none">
                <a:solidFill>
                  <a:srgbClr val="000000"/>
                </a:solidFill>
                <a:latin typeface="Lato"/>
                <a:ea typeface="Lato"/>
                <a:cs typeface="Lato"/>
                <a:sym typeface="Lato"/>
              </a:rPr>
              <a:t>ộ</a:t>
            </a:r>
            <a:r>
              <a:rPr lang="en-US" sz="3200" strike="noStrike" u="none">
                <a:solidFill>
                  <a:srgbClr val="000000"/>
                </a:solidFill>
                <a:latin typeface="Lato"/>
                <a:ea typeface="Lato"/>
                <a:cs typeface="Lato"/>
                <a:sym typeface="Lato"/>
              </a:rPr>
              <a:t>c</a:t>
            </a:r>
            <a:r>
              <a:rPr lang="en-US" sz="3200" strike="noStrike" u="none">
                <a:solidFill>
                  <a:srgbClr val="000000"/>
                </a:solidFill>
                <a:latin typeface="Lato"/>
                <a:ea typeface="Lato"/>
                <a:cs typeface="Lato"/>
                <a:sym typeface="Lato"/>
              </a:rPr>
              <a:t> </a:t>
            </a:r>
            <a:r>
              <a:rPr lang="en-US" sz="3200" strike="noStrike" u="none">
                <a:solidFill>
                  <a:srgbClr val="000000"/>
                </a:solidFill>
                <a:latin typeface="Lato"/>
                <a:ea typeface="Lato"/>
                <a:cs typeface="Lato"/>
                <a:sym typeface="Lato"/>
              </a:rPr>
              <a:t>tí</a:t>
            </a:r>
            <a:r>
              <a:rPr lang="en-US" sz="3200" strike="noStrike" u="none">
                <a:solidFill>
                  <a:srgbClr val="000000"/>
                </a:solidFill>
                <a:latin typeface="Lato"/>
                <a:ea typeface="Lato"/>
                <a:cs typeface="Lato"/>
                <a:sym typeface="Lato"/>
              </a:rPr>
              <a:t>n</a:t>
            </a:r>
            <a:r>
              <a:rPr lang="en-US" sz="3200" strike="noStrike" u="none">
                <a:solidFill>
                  <a:srgbClr val="000000"/>
                </a:solidFill>
                <a:latin typeface="Lato"/>
                <a:ea typeface="Lato"/>
                <a:cs typeface="Lato"/>
                <a:sym typeface="Lato"/>
              </a:rPr>
              <a:t>h</a:t>
            </a:r>
            <a:r>
              <a:rPr lang="en-US" sz="3200" strike="noStrike" u="none">
                <a:solidFill>
                  <a:srgbClr val="000000"/>
                </a:solidFill>
                <a:latin typeface="Lato"/>
                <a:ea typeface="Lato"/>
                <a:cs typeface="Lato"/>
                <a:sym typeface="Lato"/>
              </a:rPr>
              <a:t> </a:t>
            </a:r>
            <a:r>
              <a:rPr lang="en-US" sz="3200" strike="noStrike" u="none">
                <a:solidFill>
                  <a:srgbClr val="000000"/>
                </a:solidFill>
                <a:latin typeface="Lato"/>
                <a:ea typeface="Lato"/>
                <a:cs typeface="Lato"/>
                <a:sym typeface="Lato"/>
              </a:rPr>
              <a:t>_</a:t>
            </a:r>
            <a:r>
              <a:rPr lang="en-US" sz="3200" strike="noStrike" u="none">
                <a:solidFill>
                  <a:srgbClr val="000000"/>
                </a:solidFill>
                <a:latin typeface="Lato"/>
                <a:ea typeface="Lato"/>
                <a:cs typeface="Lato"/>
                <a:sym typeface="Lato"/>
              </a:rPr>
              <a:t>b</a:t>
            </a:r>
            <a:r>
              <a:rPr lang="en-US" sz="3200" strike="noStrike" u="none">
                <a:solidFill>
                  <a:srgbClr val="000000"/>
                </a:solidFill>
                <a:latin typeface="Lato"/>
                <a:ea typeface="Lato"/>
                <a:cs typeface="Lato"/>
                <a:sym typeface="Lato"/>
              </a:rPr>
              <a:t>aseUr:  chứa URL cơ bản của API.</a:t>
            </a:r>
          </a:p>
          <a:p>
            <a:pPr algn="just" marL="0" indent="0" lvl="0">
              <a:lnSpc>
                <a:spcPts val="4480"/>
              </a:lnSpc>
              <a:spcBef>
                <a:spcPct val="0"/>
              </a:spcBef>
            </a:pPr>
            <a:r>
              <a:rPr lang="en-US" sz="3200" strike="noStrike" u="none">
                <a:solidFill>
                  <a:srgbClr val="000000"/>
                </a:solidFill>
                <a:latin typeface="Lato"/>
                <a:ea typeface="Lato"/>
                <a:cs typeface="Lato"/>
                <a:sym typeface="Lato"/>
              </a:rPr>
              <a:t>getPosts(): một danh sách các Post sẽ được trả về khi yêu cầu HTTP hoàn tất.</a:t>
            </a:r>
          </a:p>
          <a:p>
            <a:pPr algn="just" marL="0" indent="0" lvl="0">
              <a:lnSpc>
                <a:spcPts val="4480"/>
              </a:lnSpc>
              <a:spcBef>
                <a:spcPct val="0"/>
              </a:spcBef>
            </a:pPr>
          </a:p>
          <a:p>
            <a:pPr algn="just" marL="0" indent="0" lvl="0">
              <a:lnSpc>
                <a:spcPts val="4480"/>
              </a:lnSpc>
              <a:spcBef>
                <a:spcPct val="0"/>
              </a:spcBef>
            </a:pPr>
          </a:p>
          <a:p>
            <a:pPr algn="just" marL="0" indent="0" lvl="0">
              <a:lnSpc>
                <a:spcPts val="4480"/>
              </a:lnSpc>
              <a:spcBef>
                <a:spcPct val="0"/>
              </a:spcBef>
            </a:pPr>
          </a:p>
        </p:txBody>
      </p:sp>
      <p:sp>
        <p:nvSpPr>
          <p:cNvPr name="TextBox 14" id="14"/>
          <p:cNvSpPr txBox="true"/>
          <p:nvPr/>
        </p:nvSpPr>
        <p:spPr>
          <a:xfrm rot="0">
            <a:off x="11573624" y="1566723"/>
            <a:ext cx="79248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http</a:t>
            </a:r>
          </a:p>
        </p:txBody>
      </p:sp>
      <p:sp>
        <p:nvSpPr>
          <p:cNvPr name="TextBox 15" id="15"/>
          <p:cNvSpPr txBox="true"/>
          <p:nvPr/>
        </p:nvSpPr>
        <p:spPr>
          <a:xfrm rot="0">
            <a:off x="12020613" y="6276453"/>
            <a:ext cx="67687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Dio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695222" y="2170734"/>
            <a:ext cx="8564078" cy="3884254"/>
          </a:xfrm>
          <a:custGeom>
            <a:avLst/>
            <a:gdLst/>
            <a:ahLst/>
            <a:cxnLst/>
            <a:rect r="r" b="b" t="t" l="l"/>
            <a:pathLst>
              <a:path h="3884254" w="8564078">
                <a:moveTo>
                  <a:pt x="0" y="0"/>
                </a:moveTo>
                <a:lnTo>
                  <a:pt x="8564078" y="0"/>
                </a:lnTo>
                <a:lnTo>
                  <a:pt x="8564078" y="3884254"/>
                </a:lnTo>
                <a:lnTo>
                  <a:pt x="0" y="3884254"/>
                </a:lnTo>
                <a:lnTo>
                  <a:pt x="0" y="0"/>
                </a:lnTo>
                <a:close/>
              </a:path>
            </a:pathLst>
          </a:custGeom>
          <a:blipFill>
            <a:blip r:embed="rId2"/>
            <a:stretch>
              <a:fillRect l="0" t="0" r="0" b="0"/>
            </a:stretch>
          </a:blipFill>
        </p:spPr>
      </p:sp>
      <p:sp>
        <p:nvSpPr>
          <p:cNvPr name="Freeform 10" id="10"/>
          <p:cNvSpPr/>
          <p:nvPr/>
        </p:nvSpPr>
        <p:spPr>
          <a:xfrm flipH="false" flipV="false" rot="0">
            <a:off x="8194473" y="6606803"/>
            <a:ext cx="9844549" cy="3219388"/>
          </a:xfrm>
          <a:custGeom>
            <a:avLst/>
            <a:gdLst/>
            <a:ahLst/>
            <a:cxnLst/>
            <a:rect r="r" b="b" t="t" l="l"/>
            <a:pathLst>
              <a:path h="3219388" w="9844549">
                <a:moveTo>
                  <a:pt x="0" y="0"/>
                </a:moveTo>
                <a:lnTo>
                  <a:pt x="9844549" y="0"/>
                </a:lnTo>
                <a:lnTo>
                  <a:pt x="9844549" y="3219388"/>
                </a:lnTo>
                <a:lnTo>
                  <a:pt x="0" y="3219388"/>
                </a:lnTo>
                <a:lnTo>
                  <a:pt x="0" y="0"/>
                </a:lnTo>
                <a:close/>
              </a:path>
            </a:pathLst>
          </a:custGeom>
          <a:blipFill>
            <a:blip r:embed="rId3"/>
            <a:stretch>
              <a:fillRect l="0" t="0" r="0" b="0"/>
            </a:stretch>
          </a:blipFill>
        </p:spPr>
      </p:sp>
      <p:sp>
        <p:nvSpPr>
          <p:cNvPr name="TextBox 11" id="11"/>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2. ỨNG DỤNG FLUTTER</a:t>
            </a:r>
          </a:p>
        </p:txBody>
      </p:sp>
      <p:sp>
        <p:nvSpPr>
          <p:cNvPr name="TextBox 12" id="12"/>
          <p:cNvSpPr txBox="true"/>
          <p:nvPr/>
        </p:nvSpPr>
        <p:spPr>
          <a:xfrm rot="0">
            <a:off x="1727565" y="1847202"/>
            <a:ext cx="199298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Xử  lý API </a:t>
            </a:r>
          </a:p>
        </p:txBody>
      </p:sp>
      <p:sp>
        <p:nvSpPr>
          <p:cNvPr name="TextBox 13" id="13"/>
          <p:cNvSpPr txBox="true"/>
          <p:nvPr/>
        </p:nvSpPr>
        <p:spPr>
          <a:xfrm rot="0">
            <a:off x="916626" y="3535626"/>
            <a:ext cx="7195989" cy="2795270"/>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00000"/>
                </a:solidFill>
                <a:latin typeface="Lato"/>
                <a:ea typeface="Lato"/>
                <a:cs typeface="Lato"/>
                <a:sym typeface="Lato"/>
              </a:rPr>
              <a:t>createPost(): Gửi yêu cầu HTTP POST đến endpoint /posts của API để tạo một bài viết mới.</a:t>
            </a:r>
          </a:p>
          <a:p>
            <a:pPr algn="just" marL="0" indent="0" lvl="0">
              <a:lnSpc>
                <a:spcPts val="4480"/>
              </a:lnSpc>
              <a:spcBef>
                <a:spcPct val="0"/>
              </a:spcBef>
            </a:pPr>
          </a:p>
          <a:p>
            <a:pPr algn="just" marL="0" indent="0" lvl="0">
              <a:lnSpc>
                <a:spcPts val="4480"/>
              </a:lnSpc>
              <a:spcBef>
                <a:spcPct val="0"/>
              </a:spcBef>
            </a:pPr>
          </a:p>
        </p:txBody>
      </p:sp>
      <p:sp>
        <p:nvSpPr>
          <p:cNvPr name="TextBox 14" id="14"/>
          <p:cNvSpPr txBox="true"/>
          <p:nvPr/>
        </p:nvSpPr>
        <p:spPr>
          <a:xfrm rot="0">
            <a:off x="11573624" y="1566723"/>
            <a:ext cx="79248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http</a:t>
            </a:r>
          </a:p>
        </p:txBody>
      </p:sp>
      <p:sp>
        <p:nvSpPr>
          <p:cNvPr name="TextBox 15" id="15"/>
          <p:cNvSpPr txBox="true"/>
          <p:nvPr/>
        </p:nvSpPr>
        <p:spPr>
          <a:xfrm rot="0">
            <a:off x="12027669" y="6007363"/>
            <a:ext cx="67687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Dio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516105" y="2341613"/>
            <a:ext cx="9522916" cy="3537926"/>
          </a:xfrm>
          <a:custGeom>
            <a:avLst/>
            <a:gdLst/>
            <a:ahLst/>
            <a:cxnLst/>
            <a:rect r="r" b="b" t="t" l="l"/>
            <a:pathLst>
              <a:path h="3537926" w="9522916">
                <a:moveTo>
                  <a:pt x="0" y="0"/>
                </a:moveTo>
                <a:lnTo>
                  <a:pt x="9522917" y="0"/>
                </a:lnTo>
                <a:lnTo>
                  <a:pt x="9522917" y="3537925"/>
                </a:lnTo>
                <a:lnTo>
                  <a:pt x="0" y="3537925"/>
                </a:lnTo>
                <a:lnTo>
                  <a:pt x="0" y="0"/>
                </a:lnTo>
                <a:close/>
              </a:path>
            </a:pathLst>
          </a:custGeom>
          <a:blipFill>
            <a:blip r:embed="rId2"/>
            <a:stretch>
              <a:fillRect l="0" t="0" r="0" b="0"/>
            </a:stretch>
          </a:blipFill>
        </p:spPr>
      </p:sp>
      <p:sp>
        <p:nvSpPr>
          <p:cNvPr name="Freeform 10" id="10"/>
          <p:cNvSpPr/>
          <p:nvPr/>
        </p:nvSpPr>
        <p:spPr>
          <a:xfrm flipH="false" flipV="false" rot="0">
            <a:off x="7737560" y="6587753"/>
            <a:ext cx="10550440" cy="3746039"/>
          </a:xfrm>
          <a:custGeom>
            <a:avLst/>
            <a:gdLst/>
            <a:ahLst/>
            <a:cxnLst/>
            <a:rect r="r" b="b" t="t" l="l"/>
            <a:pathLst>
              <a:path h="3746039" w="10550440">
                <a:moveTo>
                  <a:pt x="0" y="0"/>
                </a:moveTo>
                <a:lnTo>
                  <a:pt x="10550440" y="0"/>
                </a:lnTo>
                <a:lnTo>
                  <a:pt x="10550440" y="3746040"/>
                </a:lnTo>
                <a:lnTo>
                  <a:pt x="0" y="3746040"/>
                </a:lnTo>
                <a:lnTo>
                  <a:pt x="0" y="0"/>
                </a:lnTo>
                <a:close/>
              </a:path>
            </a:pathLst>
          </a:custGeom>
          <a:blipFill>
            <a:blip r:embed="rId3"/>
            <a:stretch>
              <a:fillRect l="0" t="0" r="0" b="0"/>
            </a:stretch>
          </a:blipFill>
        </p:spPr>
      </p:sp>
      <p:sp>
        <p:nvSpPr>
          <p:cNvPr name="TextBox 11" id="11"/>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2. ỨNG DỤNG FLUTTER</a:t>
            </a:r>
          </a:p>
        </p:txBody>
      </p:sp>
      <p:sp>
        <p:nvSpPr>
          <p:cNvPr name="TextBox 12" id="12"/>
          <p:cNvSpPr txBox="true"/>
          <p:nvPr/>
        </p:nvSpPr>
        <p:spPr>
          <a:xfrm rot="0">
            <a:off x="1727565" y="1847202"/>
            <a:ext cx="199298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Xử  lý API </a:t>
            </a:r>
          </a:p>
        </p:txBody>
      </p:sp>
      <p:sp>
        <p:nvSpPr>
          <p:cNvPr name="TextBox 13" id="13"/>
          <p:cNvSpPr txBox="true"/>
          <p:nvPr/>
        </p:nvSpPr>
        <p:spPr>
          <a:xfrm rot="0">
            <a:off x="916626" y="3535626"/>
            <a:ext cx="7195989" cy="2233295"/>
          </a:xfrm>
          <a:prstGeom prst="rect">
            <a:avLst/>
          </a:prstGeom>
        </p:spPr>
        <p:txBody>
          <a:bodyPr anchor="t" rtlCol="false" tIns="0" lIns="0" bIns="0" rIns="0">
            <a:spAutoFit/>
          </a:bodyPr>
          <a:lstStyle/>
          <a:p>
            <a:pPr algn="just" marL="0" indent="0" lvl="0">
              <a:lnSpc>
                <a:spcPts val="4480"/>
              </a:lnSpc>
              <a:spcBef>
                <a:spcPct val="0"/>
              </a:spcBef>
            </a:pPr>
            <a:r>
              <a:rPr lang="en-US" sz="3200">
                <a:solidFill>
                  <a:srgbClr val="000000"/>
                </a:solidFill>
                <a:latin typeface="Lato"/>
                <a:ea typeface="Lato"/>
                <a:cs typeface="Lato"/>
                <a:sym typeface="Lato"/>
              </a:rPr>
              <a:t>update</a:t>
            </a:r>
            <a:r>
              <a:rPr lang="en-US" sz="3200" strike="noStrike" u="none">
                <a:solidFill>
                  <a:srgbClr val="000000"/>
                </a:solidFill>
                <a:latin typeface="Lato"/>
                <a:ea typeface="Lato"/>
                <a:cs typeface="Lato"/>
                <a:sym typeface="Lato"/>
              </a:rPr>
              <a:t>Post(): Thực hiện thao tác UPDATE trong CRUD để cập nhật thông tin của một bài viết trên API.</a:t>
            </a:r>
          </a:p>
          <a:p>
            <a:pPr algn="just" marL="0" indent="0" lvl="0">
              <a:lnSpc>
                <a:spcPts val="4480"/>
              </a:lnSpc>
              <a:spcBef>
                <a:spcPct val="0"/>
              </a:spcBef>
            </a:pPr>
          </a:p>
        </p:txBody>
      </p:sp>
      <p:sp>
        <p:nvSpPr>
          <p:cNvPr name="TextBox 14" id="14"/>
          <p:cNvSpPr txBox="true"/>
          <p:nvPr/>
        </p:nvSpPr>
        <p:spPr>
          <a:xfrm rot="0">
            <a:off x="11573624" y="1566723"/>
            <a:ext cx="79248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http</a:t>
            </a:r>
          </a:p>
        </p:txBody>
      </p:sp>
      <p:sp>
        <p:nvSpPr>
          <p:cNvPr name="TextBox 15" id="15"/>
          <p:cNvSpPr txBox="true"/>
          <p:nvPr/>
        </p:nvSpPr>
        <p:spPr>
          <a:xfrm rot="0">
            <a:off x="12027669" y="6007363"/>
            <a:ext cx="67687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Dio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754704" y="2427592"/>
            <a:ext cx="9034135" cy="3038314"/>
          </a:xfrm>
          <a:custGeom>
            <a:avLst/>
            <a:gdLst/>
            <a:ahLst/>
            <a:cxnLst/>
            <a:rect r="r" b="b" t="t" l="l"/>
            <a:pathLst>
              <a:path h="3038314" w="9034135">
                <a:moveTo>
                  <a:pt x="0" y="0"/>
                </a:moveTo>
                <a:lnTo>
                  <a:pt x="9034135" y="0"/>
                </a:lnTo>
                <a:lnTo>
                  <a:pt x="9034135" y="3038314"/>
                </a:lnTo>
                <a:lnTo>
                  <a:pt x="0" y="3038314"/>
                </a:lnTo>
                <a:lnTo>
                  <a:pt x="0" y="0"/>
                </a:lnTo>
                <a:close/>
              </a:path>
            </a:pathLst>
          </a:custGeom>
          <a:blipFill>
            <a:blip r:embed="rId2"/>
            <a:stretch>
              <a:fillRect l="0" t="0" r="0" b="0"/>
            </a:stretch>
          </a:blipFill>
        </p:spPr>
      </p:sp>
      <p:sp>
        <p:nvSpPr>
          <p:cNvPr name="Freeform 10" id="10"/>
          <p:cNvSpPr/>
          <p:nvPr/>
        </p:nvSpPr>
        <p:spPr>
          <a:xfrm flipH="false" flipV="false" rot="0">
            <a:off x="8960277" y="6145168"/>
            <a:ext cx="8828562" cy="2902951"/>
          </a:xfrm>
          <a:custGeom>
            <a:avLst/>
            <a:gdLst/>
            <a:ahLst/>
            <a:cxnLst/>
            <a:rect r="r" b="b" t="t" l="l"/>
            <a:pathLst>
              <a:path h="2902951" w="8828562">
                <a:moveTo>
                  <a:pt x="0" y="0"/>
                </a:moveTo>
                <a:lnTo>
                  <a:pt x="8828562" y="0"/>
                </a:lnTo>
                <a:lnTo>
                  <a:pt x="8828562" y="2902951"/>
                </a:lnTo>
                <a:lnTo>
                  <a:pt x="0" y="2902951"/>
                </a:lnTo>
                <a:lnTo>
                  <a:pt x="0" y="0"/>
                </a:lnTo>
                <a:close/>
              </a:path>
            </a:pathLst>
          </a:custGeom>
          <a:blipFill>
            <a:blip r:embed="rId3"/>
            <a:stretch>
              <a:fillRect l="0" t="0" r="0" b="0"/>
            </a:stretch>
          </a:blipFill>
        </p:spPr>
      </p:sp>
      <p:sp>
        <p:nvSpPr>
          <p:cNvPr name="TextBox 11" id="11"/>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2. ỨNG DỤNG FLUTTER</a:t>
            </a:r>
          </a:p>
        </p:txBody>
      </p:sp>
      <p:sp>
        <p:nvSpPr>
          <p:cNvPr name="TextBox 12" id="12"/>
          <p:cNvSpPr txBox="true"/>
          <p:nvPr/>
        </p:nvSpPr>
        <p:spPr>
          <a:xfrm rot="0">
            <a:off x="1727565" y="1847202"/>
            <a:ext cx="199298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Xử  lý API </a:t>
            </a:r>
          </a:p>
        </p:txBody>
      </p:sp>
      <p:sp>
        <p:nvSpPr>
          <p:cNvPr name="TextBox 13" id="13"/>
          <p:cNvSpPr txBox="true"/>
          <p:nvPr/>
        </p:nvSpPr>
        <p:spPr>
          <a:xfrm rot="0">
            <a:off x="916626" y="3535626"/>
            <a:ext cx="7195989" cy="3357245"/>
          </a:xfrm>
          <a:prstGeom prst="rect">
            <a:avLst/>
          </a:prstGeom>
        </p:spPr>
        <p:txBody>
          <a:bodyPr anchor="t" rtlCol="false" tIns="0" lIns="0" bIns="0" rIns="0">
            <a:spAutoFit/>
          </a:bodyPr>
          <a:lstStyle/>
          <a:p>
            <a:pPr algn="just" marL="0" indent="0" lvl="0">
              <a:lnSpc>
                <a:spcPts val="4480"/>
              </a:lnSpc>
              <a:spcBef>
                <a:spcPct val="0"/>
              </a:spcBef>
            </a:pPr>
            <a:r>
              <a:rPr lang="en-US" sz="3200">
                <a:solidFill>
                  <a:srgbClr val="000000"/>
                </a:solidFill>
                <a:latin typeface="Lato"/>
                <a:ea typeface="Lato"/>
                <a:cs typeface="Lato"/>
                <a:sym typeface="Lato"/>
              </a:rPr>
              <a:t>delet</a:t>
            </a:r>
            <a:r>
              <a:rPr lang="en-US" sz="3200" strike="noStrike" u="none">
                <a:solidFill>
                  <a:srgbClr val="000000"/>
                </a:solidFill>
                <a:latin typeface="Lato"/>
                <a:ea typeface="Lato"/>
                <a:cs typeface="Lato"/>
                <a:sym typeface="Lato"/>
              </a:rPr>
              <a:t>ePost(): Thực hiện thao tác DELETE trong CRUD để xóa một bài viết trên server.</a:t>
            </a:r>
          </a:p>
          <a:p>
            <a:pPr algn="just" marL="0" indent="0" lvl="0">
              <a:lnSpc>
                <a:spcPts val="4480"/>
              </a:lnSpc>
              <a:spcBef>
                <a:spcPct val="0"/>
              </a:spcBef>
            </a:pPr>
          </a:p>
          <a:p>
            <a:pPr algn="just" marL="0" indent="0" lvl="0">
              <a:lnSpc>
                <a:spcPts val="4480"/>
              </a:lnSpc>
              <a:spcBef>
                <a:spcPct val="0"/>
              </a:spcBef>
            </a:pPr>
          </a:p>
          <a:p>
            <a:pPr algn="just" marL="0" indent="0" lvl="0">
              <a:lnSpc>
                <a:spcPts val="4480"/>
              </a:lnSpc>
              <a:spcBef>
                <a:spcPct val="0"/>
              </a:spcBef>
            </a:pPr>
          </a:p>
        </p:txBody>
      </p:sp>
      <p:sp>
        <p:nvSpPr>
          <p:cNvPr name="TextBox 14" id="14"/>
          <p:cNvSpPr txBox="true"/>
          <p:nvPr/>
        </p:nvSpPr>
        <p:spPr>
          <a:xfrm rot="0">
            <a:off x="11573624" y="1566723"/>
            <a:ext cx="79248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http</a:t>
            </a:r>
          </a:p>
        </p:txBody>
      </p:sp>
      <p:sp>
        <p:nvSpPr>
          <p:cNvPr name="TextBox 15" id="15"/>
          <p:cNvSpPr txBox="true"/>
          <p:nvPr/>
        </p:nvSpPr>
        <p:spPr>
          <a:xfrm rot="0">
            <a:off x="11823497" y="5399231"/>
            <a:ext cx="67687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Dio</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14053" y="2200041"/>
            <a:ext cx="14748464" cy="5839293"/>
          </a:xfrm>
          <a:prstGeom prst="rect">
            <a:avLst/>
          </a:prstGeom>
        </p:spPr>
        <p:txBody>
          <a:bodyPr anchor="t" rtlCol="false" tIns="0" lIns="0" bIns="0" rIns="0">
            <a:spAutoFit/>
          </a:bodyPr>
          <a:lstStyle/>
          <a:p>
            <a:pPr algn="l">
              <a:lnSpc>
                <a:spcPts val="4199"/>
              </a:lnSpc>
            </a:pPr>
            <a:r>
              <a:rPr lang="en-US" sz="2999">
                <a:solidFill>
                  <a:srgbClr val="000000"/>
                </a:solidFill>
                <a:latin typeface="Muli"/>
                <a:ea typeface="Muli"/>
                <a:cs typeface="Muli"/>
                <a:sym typeface="Muli"/>
              </a:rPr>
              <a:t>Authentication trong Ứng dụng Di động</a:t>
            </a:r>
          </a:p>
          <a:p>
            <a:pPr algn="l">
              <a:lnSpc>
                <a:spcPts val="4199"/>
              </a:lnSpc>
            </a:pPr>
            <a:r>
              <a:rPr lang="en-US" sz="2999">
                <a:solidFill>
                  <a:srgbClr val="000000"/>
                </a:solidFill>
                <a:latin typeface="Muli"/>
                <a:ea typeface="Muli"/>
                <a:cs typeface="Muli"/>
                <a:sym typeface="Muli"/>
              </a:rPr>
              <a:t>K</a:t>
            </a:r>
            <a:r>
              <a:rPr lang="en-US" sz="2999">
                <a:solidFill>
                  <a:srgbClr val="000000"/>
                </a:solidFill>
                <a:latin typeface="Muli"/>
                <a:ea typeface="Muli"/>
                <a:cs typeface="Muli"/>
                <a:sym typeface="Muli"/>
              </a:rPr>
              <a:t>hái niệm:</a:t>
            </a:r>
          </a:p>
          <a:p>
            <a:pPr algn="l" marL="647700" indent="-323850" lvl="1">
              <a:lnSpc>
                <a:spcPts val="4199"/>
              </a:lnSpc>
              <a:buFont typeface="Arial"/>
              <a:buChar char="•"/>
            </a:pPr>
            <a:r>
              <a:rPr lang="en-US" sz="2999">
                <a:solidFill>
                  <a:srgbClr val="000000"/>
                </a:solidFill>
                <a:latin typeface="Muli"/>
                <a:ea typeface="Muli"/>
                <a:cs typeface="Muli"/>
                <a:sym typeface="Muli"/>
              </a:rPr>
              <a:t>Là bước khởi đầu quan trọng trong các ứng dụng di động kết nối với backend.</a:t>
            </a:r>
          </a:p>
          <a:p>
            <a:pPr algn="l" marL="647700" indent="-323850" lvl="1">
              <a:lnSpc>
                <a:spcPts val="4199"/>
              </a:lnSpc>
              <a:buFont typeface="Arial"/>
              <a:buChar char="•"/>
            </a:pPr>
            <a:r>
              <a:rPr lang="en-US" sz="2999">
                <a:solidFill>
                  <a:srgbClr val="000000"/>
                </a:solidFill>
                <a:latin typeface="Muli"/>
                <a:ea typeface="Muli"/>
                <a:cs typeface="Muli"/>
                <a:sym typeface="Muli"/>
              </a:rPr>
              <a:t>Mục tiêu: chỉ người dùng hợp lệ mới được truy cập dữ liệu và tính năng.</a:t>
            </a:r>
          </a:p>
          <a:p>
            <a:pPr algn="l">
              <a:lnSpc>
                <a:spcPts val="4199"/>
              </a:lnSpc>
            </a:pPr>
          </a:p>
          <a:p>
            <a:pPr algn="l">
              <a:lnSpc>
                <a:spcPts val="4199"/>
              </a:lnSpc>
            </a:pPr>
            <a:r>
              <a:rPr lang="en-US" sz="2999">
                <a:solidFill>
                  <a:srgbClr val="000000"/>
                </a:solidFill>
                <a:latin typeface="Muli"/>
                <a:ea typeface="Muli"/>
                <a:cs typeface="Muli"/>
                <a:sym typeface="Muli"/>
              </a:rPr>
              <a:t>Lợi ích:</a:t>
            </a:r>
          </a:p>
          <a:p>
            <a:pPr algn="l" marL="647700" indent="-323850" lvl="1">
              <a:lnSpc>
                <a:spcPts val="4199"/>
              </a:lnSpc>
              <a:buFont typeface="Arial"/>
              <a:buChar char="•"/>
            </a:pPr>
            <a:r>
              <a:rPr lang="en-US" sz="2999">
                <a:solidFill>
                  <a:srgbClr val="000000"/>
                </a:solidFill>
                <a:latin typeface="Muli"/>
                <a:ea typeface="Muli"/>
                <a:cs typeface="Muli"/>
                <a:sym typeface="Muli"/>
              </a:rPr>
              <a:t>Bảo mật thông tin người dùng.</a:t>
            </a:r>
          </a:p>
          <a:p>
            <a:pPr algn="l" marL="647700" indent="-323850" lvl="1">
              <a:lnSpc>
                <a:spcPts val="4199"/>
              </a:lnSpc>
              <a:buFont typeface="Arial"/>
              <a:buChar char="•"/>
            </a:pPr>
            <a:r>
              <a:rPr lang="en-US" sz="2999">
                <a:solidFill>
                  <a:srgbClr val="000000"/>
                </a:solidFill>
                <a:latin typeface="Muli"/>
                <a:ea typeface="Muli"/>
                <a:cs typeface="Muli"/>
                <a:sym typeface="Muli"/>
              </a:rPr>
              <a:t>Tiện lợi khi sử dụng nhiều lần.</a:t>
            </a:r>
          </a:p>
          <a:p>
            <a:pPr algn="l" marL="647700" indent="-323850" lvl="1">
              <a:lnSpc>
                <a:spcPts val="4199"/>
              </a:lnSpc>
              <a:buFont typeface="Arial"/>
              <a:buChar char="•"/>
            </a:pPr>
            <a:r>
              <a:rPr lang="en-US" sz="2999">
                <a:solidFill>
                  <a:srgbClr val="000000"/>
                </a:solidFill>
                <a:latin typeface="Muli"/>
                <a:ea typeface="Muli"/>
                <a:cs typeface="Muli"/>
                <a:sym typeface="Muli"/>
              </a:rPr>
              <a:t>Giảm thiểu rủi ro rò rỉ mật khẩu.</a:t>
            </a:r>
          </a:p>
          <a:p>
            <a:pPr algn="l">
              <a:lnSpc>
                <a:spcPts val="4199"/>
              </a:lnSpc>
            </a:pPr>
          </a:p>
          <a:p>
            <a:pPr algn="l">
              <a:lnSpc>
                <a:spcPts val="4199"/>
              </a:lnSpc>
            </a:pPr>
          </a:p>
        </p:txBody>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3.  Authentication và Interceptor với Dio</a:t>
            </a:r>
          </a:p>
          <a:p>
            <a:pPr algn="l">
              <a:lnSpc>
                <a:spcPts val="4900"/>
              </a:lnSpc>
              <a:spcBef>
                <a:spcPct val="0"/>
              </a:spcBef>
            </a:pPr>
          </a:p>
        </p:txBody>
      </p:sp>
      <p:grpSp>
        <p:nvGrpSpPr>
          <p:cNvPr name="Group 4" id="4"/>
          <p:cNvGrpSpPr/>
          <p:nvPr/>
        </p:nvGrpSpPr>
        <p:grpSpPr>
          <a:xfrm rot="0">
            <a:off x="15740861" y="674995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29171" y="1933320"/>
            <a:ext cx="14748464" cy="6372735"/>
          </a:xfrm>
          <a:prstGeom prst="rect">
            <a:avLst/>
          </a:prstGeom>
        </p:spPr>
        <p:txBody>
          <a:bodyPr anchor="t" rtlCol="false" tIns="0" lIns="0" bIns="0" rIns="0">
            <a:spAutoFit/>
          </a:bodyPr>
          <a:lstStyle/>
          <a:p>
            <a:pPr algn="l">
              <a:lnSpc>
                <a:spcPts val="4199"/>
              </a:lnSpc>
            </a:pPr>
            <a:r>
              <a:rPr lang="en-US" sz="2999">
                <a:solidFill>
                  <a:srgbClr val="000000"/>
                </a:solidFill>
                <a:latin typeface="Muli"/>
                <a:ea typeface="Muli"/>
                <a:cs typeface="Muli"/>
                <a:sym typeface="Muli"/>
              </a:rPr>
              <a:t>Cơ</a:t>
            </a:r>
            <a:r>
              <a:rPr lang="en-US" sz="2999">
                <a:solidFill>
                  <a:srgbClr val="000000"/>
                </a:solidFill>
                <a:latin typeface="Muli"/>
                <a:ea typeface="Muli"/>
                <a:cs typeface="Muli"/>
                <a:sym typeface="Muli"/>
              </a:rPr>
              <a:t> chế JWT Authen</a:t>
            </a:r>
            <a:r>
              <a:rPr lang="en-US" sz="2999">
                <a:solidFill>
                  <a:srgbClr val="000000"/>
                </a:solidFill>
                <a:latin typeface="Muli"/>
                <a:ea typeface="Muli"/>
                <a:cs typeface="Muli"/>
                <a:sym typeface="Muli"/>
              </a:rPr>
              <a:t>tication</a:t>
            </a:r>
          </a:p>
          <a:p>
            <a:pPr algn="l">
              <a:lnSpc>
                <a:spcPts val="4199"/>
              </a:lnSpc>
            </a:pPr>
            <a:r>
              <a:rPr lang="en-US" sz="2999">
                <a:solidFill>
                  <a:srgbClr val="000000"/>
                </a:solidFill>
                <a:latin typeface="Muli"/>
                <a:ea typeface="Muli"/>
                <a:cs typeface="Muli"/>
                <a:sym typeface="Muli"/>
              </a:rPr>
              <a:t>JWT (JSON Web Token) là một chuẩn mã hóa giúp xác thực người dùng giữa client và server.</a:t>
            </a:r>
          </a:p>
          <a:p>
            <a:pPr algn="l">
              <a:lnSpc>
                <a:spcPts val="4199"/>
              </a:lnSpc>
            </a:pPr>
          </a:p>
          <a:p>
            <a:pPr algn="l">
              <a:lnSpc>
                <a:spcPts val="4199"/>
              </a:lnSpc>
            </a:pPr>
            <a:r>
              <a:rPr lang="en-US" sz="2999">
                <a:solidFill>
                  <a:srgbClr val="000000"/>
                </a:solidFill>
                <a:latin typeface="Muli"/>
                <a:ea typeface="Muli"/>
                <a:cs typeface="Muli"/>
                <a:sym typeface="Muli"/>
              </a:rPr>
              <a:t> Một JWT có 3 phần</a:t>
            </a:r>
          </a:p>
          <a:p>
            <a:pPr algn="l">
              <a:lnSpc>
                <a:spcPts val="4199"/>
              </a:lnSpc>
            </a:pPr>
            <a:r>
              <a:rPr lang="en-US" sz="2999">
                <a:solidFill>
                  <a:srgbClr val="000000"/>
                </a:solidFill>
                <a:latin typeface="Muli"/>
                <a:ea typeface="Muli"/>
                <a:cs typeface="Muli"/>
                <a:sym typeface="Muli"/>
              </a:rPr>
              <a:t>header.payload.signature</a:t>
            </a:r>
          </a:p>
          <a:p>
            <a:pPr algn="l">
              <a:lnSpc>
                <a:spcPts val="4199"/>
              </a:lnSpc>
            </a:pPr>
          </a:p>
          <a:p>
            <a:pPr algn="l">
              <a:lnSpc>
                <a:spcPts val="4199"/>
              </a:lnSpc>
            </a:pPr>
            <a:r>
              <a:rPr lang="en-US" sz="2999">
                <a:solidFill>
                  <a:srgbClr val="000000"/>
                </a:solidFill>
                <a:latin typeface="Muli"/>
                <a:ea typeface="Muli"/>
                <a:cs typeface="Muli"/>
                <a:sym typeface="Muli"/>
              </a:rPr>
              <a:t>Header: xác định thuật toán ký (thường là HS256) và loại token.</a:t>
            </a:r>
          </a:p>
          <a:p>
            <a:pPr algn="l">
              <a:lnSpc>
                <a:spcPts val="4199"/>
              </a:lnSpc>
            </a:pPr>
            <a:r>
              <a:rPr lang="en-US" sz="2999">
                <a:solidFill>
                  <a:srgbClr val="000000"/>
                </a:solidFill>
                <a:latin typeface="Muli"/>
                <a:ea typeface="Muli"/>
                <a:cs typeface="Muli"/>
                <a:sym typeface="Muli"/>
              </a:rPr>
              <a:t>Payload: chứa dữ liệu của người dùng như id, username, exp (thời điểm hết hạn).</a:t>
            </a:r>
          </a:p>
          <a:p>
            <a:pPr algn="l">
              <a:lnSpc>
                <a:spcPts val="4199"/>
              </a:lnSpc>
            </a:pPr>
            <a:r>
              <a:rPr lang="en-US" sz="2999">
                <a:solidFill>
                  <a:srgbClr val="000000"/>
                </a:solidFill>
                <a:latin typeface="Muli"/>
                <a:ea typeface="Muli"/>
                <a:cs typeface="Muli"/>
                <a:sym typeface="Muli"/>
              </a:rPr>
              <a:t>Signature: là chữ ký được tạo từ secret key của server, đảm bảo token không bị giả mạo.</a:t>
            </a:r>
          </a:p>
          <a:p>
            <a:pPr algn="l">
              <a:lnSpc>
                <a:spcPts val="4199"/>
              </a:lnSpc>
            </a:pPr>
          </a:p>
        </p:txBody>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3.  Authentication và Interceptor với Dio</a:t>
            </a:r>
          </a:p>
          <a:p>
            <a:pPr algn="l">
              <a:lnSpc>
                <a:spcPts val="4900"/>
              </a:lnSpc>
              <a:spcBef>
                <a:spcPct val="0"/>
              </a:spcBef>
            </a:pPr>
          </a:p>
        </p:txBody>
      </p:sp>
      <p:grpSp>
        <p:nvGrpSpPr>
          <p:cNvPr name="Group 4" id="4"/>
          <p:cNvGrpSpPr/>
          <p:nvPr/>
        </p:nvGrpSpPr>
        <p:grpSpPr>
          <a:xfrm rot="0">
            <a:off x="15740861" y="674995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29171" y="1818680"/>
            <a:ext cx="14748464" cy="7439620"/>
          </a:xfrm>
          <a:prstGeom prst="rect">
            <a:avLst/>
          </a:prstGeom>
        </p:spPr>
        <p:txBody>
          <a:bodyPr anchor="t" rtlCol="false" tIns="0" lIns="0" bIns="0" rIns="0">
            <a:spAutoFit/>
          </a:bodyPr>
          <a:lstStyle/>
          <a:p>
            <a:pPr algn="l">
              <a:lnSpc>
                <a:spcPts val="4199"/>
              </a:lnSpc>
            </a:pPr>
            <a:r>
              <a:rPr lang="en-US" sz="2999">
                <a:solidFill>
                  <a:srgbClr val="000000"/>
                </a:solidFill>
                <a:latin typeface="Muli"/>
                <a:ea typeface="Muli"/>
                <a:cs typeface="Muli"/>
                <a:sym typeface="Muli"/>
              </a:rPr>
              <a:t>Quy trình:</a:t>
            </a:r>
          </a:p>
          <a:p>
            <a:pPr algn="l" marL="647700" indent="-323850" lvl="1">
              <a:lnSpc>
                <a:spcPts val="4199"/>
              </a:lnSpc>
              <a:buAutoNum type="arabicPeriod" startAt="1"/>
            </a:pPr>
            <a:r>
              <a:rPr lang="en-US" sz="2999">
                <a:solidFill>
                  <a:srgbClr val="000000"/>
                </a:solidFill>
                <a:latin typeface="Muli"/>
                <a:ea typeface="Muli"/>
                <a:cs typeface="Muli"/>
                <a:sym typeface="Muli"/>
              </a:rPr>
              <a:t>Người dùng nhập username &amp; password.</a:t>
            </a:r>
          </a:p>
          <a:p>
            <a:pPr algn="l" marL="647700" indent="-323850" lvl="1">
              <a:lnSpc>
                <a:spcPts val="4199"/>
              </a:lnSpc>
              <a:buAutoNum type="arabicPeriod" startAt="1"/>
            </a:pPr>
            <a:r>
              <a:rPr lang="en-US" sz="2999">
                <a:solidFill>
                  <a:srgbClr val="000000"/>
                </a:solidFill>
                <a:latin typeface="Muli"/>
                <a:ea typeface="Muli"/>
                <a:cs typeface="Muli"/>
                <a:sym typeface="Muli"/>
              </a:rPr>
              <a:t>S</a:t>
            </a:r>
            <a:r>
              <a:rPr lang="en-US" sz="2999">
                <a:solidFill>
                  <a:srgbClr val="000000"/>
                </a:solidFill>
                <a:latin typeface="Muli"/>
                <a:ea typeface="Muli"/>
                <a:cs typeface="Muli"/>
                <a:sym typeface="Muli"/>
              </a:rPr>
              <a:t>erver kiểm tra thông tin → tạo Access Token (JWT) nếu hợp lệ.</a:t>
            </a:r>
          </a:p>
          <a:p>
            <a:pPr algn="l" marL="647700" indent="-323850" lvl="1">
              <a:lnSpc>
                <a:spcPts val="4199"/>
              </a:lnSpc>
              <a:buAutoNum type="arabicPeriod" startAt="1"/>
            </a:pPr>
            <a:r>
              <a:rPr lang="en-US" sz="2999">
                <a:solidFill>
                  <a:srgbClr val="000000"/>
                </a:solidFill>
                <a:latin typeface="Muli"/>
                <a:ea typeface="Muli"/>
                <a:cs typeface="Muli"/>
                <a:sym typeface="Muli"/>
              </a:rPr>
              <a:t>Các yêu cầu sau chỉ cần gử</a:t>
            </a:r>
            <a:r>
              <a:rPr lang="en-US" sz="2999">
                <a:solidFill>
                  <a:srgbClr val="000000"/>
                </a:solidFill>
                <a:latin typeface="Muli"/>
                <a:ea typeface="Muli"/>
                <a:cs typeface="Muli"/>
                <a:sym typeface="Muli"/>
              </a:rPr>
              <a:t>i token → không cần đăng nhập lại.</a:t>
            </a:r>
          </a:p>
          <a:p>
            <a:pPr algn="l">
              <a:lnSpc>
                <a:spcPts val="4199"/>
              </a:lnSpc>
            </a:pPr>
          </a:p>
          <a:p>
            <a:pPr algn="l">
              <a:lnSpc>
                <a:spcPts val="4199"/>
              </a:lnSpc>
            </a:pPr>
            <a:r>
              <a:rPr lang="en-US" sz="2999">
                <a:solidFill>
                  <a:srgbClr val="000000"/>
                </a:solidFill>
                <a:latin typeface="Muli"/>
                <a:ea typeface="Muli"/>
                <a:cs typeface="Muli"/>
                <a:sym typeface="Muli"/>
              </a:rPr>
              <a:t>Interceptor là lớp trung gian chặn các request và response để kiểm tra, chỉnh sửa hoặc thêm thông tin như token, header, hay tham số trước khi gửi hoặc nhận dữ liệu.</a:t>
            </a:r>
          </a:p>
          <a:p>
            <a:pPr algn="l">
              <a:lnSpc>
                <a:spcPts val="4199"/>
              </a:lnSpc>
            </a:pPr>
            <a:r>
              <a:rPr lang="en-US" sz="2999">
                <a:solidFill>
                  <a:srgbClr val="000000"/>
                </a:solidFill>
                <a:latin typeface="Muli"/>
                <a:ea typeface="Muli"/>
                <a:cs typeface="Muli"/>
                <a:sym typeface="Muli"/>
              </a:rPr>
              <a:t>Vai trò:</a:t>
            </a:r>
          </a:p>
          <a:p>
            <a:pPr algn="l" marL="647700" indent="-323850" lvl="1">
              <a:lnSpc>
                <a:spcPts val="4199"/>
              </a:lnSpc>
              <a:buFont typeface="Arial"/>
              <a:buChar char="•"/>
            </a:pPr>
            <a:r>
              <a:rPr lang="en-US" sz="2999">
                <a:solidFill>
                  <a:srgbClr val="000000"/>
                </a:solidFill>
                <a:latin typeface="Muli"/>
                <a:ea typeface="Muli"/>
                <a:cs typeface="Muli"/>
                <a:sym typeface="Muli"/>
              </a:rPr>
              <a:t>Kiểm tra và thêm token vào header mỗi khi gửi request.</a:t>
            </a:r>
          </a:p>
          <a:p>
            <a:pPr algn="l" marL="647700" indent="-323850" lvl="1">
              <a:lnSpc>
                <a:spcPts val="4199"/>
              </a:lnSpc>
              <a:buFont typeface="Arial"/>
              <a:buChar char="•"/>
            </a:pPr>
            <a:r>
              <a:rPr lang="en-US" sz="2999">
                <a:solidFill>
                  <a:srgbClr val="000000"/>
                </a:solidFill>
                <a:latin typeface="Muli"/>
                <a:ea typeface="Muli"/>
                <a:cs typeface="Muli"/>
                <a:sym typeface="Muli"/>
              </a:rPr>
              <a:t>Bắt lỗi, ví dụ token hết hạn → tự refresh.</a:t>
            </a:r>
          </a:p>
          <a:p>
            <a:pPr algn="l" marL="647700" indent="-323850" lvl="1">
              <a:lnSpc>
                <a:spcPts val="4199"/>
              </a:lnSpc>
              <a:buFont typeface="Arial"/>
              <a:buChar char="•"/>
            </a:pPr>
            <a:r>
              <a:rPr lang="en-US" sz="2999">
                <a:solidFill>
                  <a:srgbClr val="000000"/>
                </a:solidFill>
                <a:latin typeface="Muli"/>
                <a:ea typeface="Muli"/>
                <a:cs typeface="Muli"/>
                <a:sym typeface="Muli"/>
              </a:rPr>
              <a:t>Ghi log request để debug.</a:t>
            </a:r>
          </a:p>
          <a:p>
            <a:pPr algn="l">
              <a:lnSpc>
                <a:spcPts val="4199"/>
              </a:lnSpc>
            </a:pPr>
          </a:p>
          <a:p>
            <a:pPr algn="l">
              <a:lnSpc>
                <a:spcPts val="4199"/>
              </a:lnSpc>
            </a:pPr>
            <a:r>
              <a:rPr lang="en-US" sz="2999">
                <a:solidFill>
                  <a:srgbClr val="000000"/>
                </a:solidFill>
                <a:latin typeface="Muli"/>
                <a:ea typeface="Muli"/>
                <a:cs typeface="Muli"/>
                <a:sym typeface="Muli"/>
              </a:rPr>
              <a:t>Sau khi xác thực, Interceptor giúp tự động gửi token trong mọi request mà không cần thêm thủ công.</a:t>
            </a:r>
          </a:p>
        </p:txBody>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3.  Authentication và Interceptor với Dio</a:t>
            </a:r>
          </a:p>
          <a:p>
            <a:pPr algn="l">
              <a:lnSpc>
                <a:spcPts val="4900"/>
              </a:lnSpc>
              <a:spcBef>
                <a:spcPct val="0"/>
              </a:spcBef>
            </a:pPr>
          </a:p>
        </p:txBody>
      </p:sp>
      <p:grpSp>
        <p:nvGrpSpPr>
          <p:cNvPr name="Group 4" id="4"/>
          <p:cNvGrpSpPr/>
          <p:nvPr/>
        </p:nvGrpSpPr>
        <p:grpSpPr>
          <a:xfrm rot="0">
            <a:off x="15740861" y="674995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3.  Authentication và Interceptor với Dio</a:t>
            </a:r>
          </a:p>
          <a:p>
            <a:pPr algn="l">
              <a:lnSpc>
                <a:spcPts val="4900"/>
              </a:lnSpc>
              <a:spcBef>
                <a:spcPct val="0"/>
              </a:spcBef>
            </a:pPr>
          </a:p>
        </p:txBody>
      </p:sp>
      <p:sp>
        <p:nvSpPr>
          <p:cNvPr name="TextBox 3" id="3"/>
          <p:cNvSpPr txBox="true"/>
          <p:nvPr/>
        </p:nvSpPr>
        <p:spPr>
          <a:xfrm rot="0">
            <a:off x="1429171" y="2723959"/>
            <a:ext cx="14996431" cy="4781933"/>
          </a:xfrm>
          <a:prstGeom prst="rect">
            <a:avLst/>
          </a:prstGeom>
        </p:spPr>
        <p:txBody>
          <a:bodyPr anchor="t" rtlCol="false" tIns="0" lIns="0" bIns="0" rIns="0">
            <a:spAutoFit/>
          </a:bodyPr>
          <a:lstStyle/>
          <a:p>
            <a:pPr algn="l">
              <a:lnSpc>
                <a:spcPts val="4200"/>
              </a:lnSpc>
            </a:pPr>
            <a:r>
              <a:rPr lang="en-US" sz="3000" spc="-9">
                <a:solidFill>
                  <a:srgbClr val="000000"/>
                </a:solidFill>
                <a:latin typeface="Muli"/>
                <a:ea typeface="Muli"/>
                <a:cs typeface="Muli"/>
                <a:sym typeface="Muli"/>
              </a:rPr>
              <a:t>Các thành phần chính của Dio Interceptor:</a:t>
            </a:r>
          </a:p>
          <a:p>
            <a:pPr algn="l" marL="647700" indent="-323850" lvl="1">
              <a:lnSpc>
                <a:spcPts val="4200"/>
              </a:lnSpc>
              <a:spcBef>
                <a:spcPct val="0"/>
              </a:spcBef>
              <a:buFont typeface="Arial"/>
              <a:buChar char="•"/>
            </a:pPr>
            <a:r>
              <a:rPr lang="en-US" sz="3000">
                <a:solidFill>
                  <a:srgbClr val="000000"/>
                </a:solidFill>
                <a:latin typeface="Muli"/>
                <a:ea typeface="Muli"/>
                <a:cs typeface="Muli"/>
                <a:sym typeface="Muli"/>
              </a:rPr>
              <a:t>onRequest(RequestOptions options): dùng để handle req</a:t>
            </a:r>
            <a:r>
              <a:rPr lang="en-US" sz="3000">
                <a:solidFill>
                  <a:srgbClr val="000000"/>
                </a:solidFill>
                <a:latin typeface="Muli"/>
                <a:ea typeface="Muli"/>
                <a:cs typeface="Muli"/>
                <a:sym typeface="Muli"/>
              </a:rPr>
              <a:t>uest trước khi gửi cho server.</a:t>
            </a:r>
          </a:p>
          <a:p>
            <a:pPr algn="l" marL="647700" indent="-323850" lvl="1">
              <a:lnSpc>
                <a:spcPts val="4200"/>
              </a:lnSpc>
              <a:spcBef>
                <a:spcPct val="0"/>
              </a:spcBef>
              <a:buFont typeface="Arial"/>
              <a:buChar char="•"/>
            </a:pPr>
            <a:r>
              <a:rPr lang="en-US" sz="3000">
                <a:solidFill>
                  <a:srgbClr val="000000"/>
                </a:solidFill>
                <a:latin typeface="Muli"/>
                <a:ea typeface="Muli"/>
                <a:cs typeface="Muli"/>
                <a:sym typeface="Muli"/>
              </a:rPr>
              <a:t>onResponse(Response response): dùng để handle reponse trước khi gửi cho client.</a:t>
            </a:r>
          </a:p>
          <a:p>
            <a:pPr algn="l" marL="647700" indent="-323850" lvl="1">
              <a:lnSpc>
                <a:spcPts val="4200"/>
              </a:lnSpc>
              <a:spcBef>
                <a:spcPct val="0"/>
              </a:spcBef>
              <a:buFont typeface="Arial"/>
              <a:buChar char="•"/>
            </a:pPr>
            <a:r>
              <a:rPr lang="en-US" sz="3000">
                <a:solidFill>
                  <a:srgbClr val="000000"/>
                </a:solidFill>
                <a:latin typeface="Muli"/>
                <a:ea typeface="Muli"/>
                <a:cs typeface="Muli"/>
                <a:sym typeface="Muli"/>
              </a:rPr>
              <a:t>onError(DioError error): handle error trước khi gửi cho client.</a:t>
            </a:r>
          </a:p>
          <a:p>
            <a:pPr algn="l">
              <a:lnSpc>
                <a:spcPts val="4200"/>
              </a:lnSpc>
              <a:spcBef>
                <a:spcPct val="0"/>
              </a:spcBef>
            </a:pPr>
          </a:p>
          <a:p>
            <a:pPr algn="l">
              <a:lnSpc>
                <a:spcPts val="4200"/>
              </a:lnSpc>
              <a:spcBef>
                <a:spcPct val="0"/>
              </a:spcBef>
            </a:pPr>
            <a:r>
              <a:rPr lang="en-US" sz="3000">
                <a:solidFill>
                  <a:srgbClr val="000000"/>
                </a:solidFill>
                <a:latin typeface="Muli"/>
                <a:ea typeface="Muli"/>
                <a:cs typeface="Muli"/>
                <a:sym typeface="Muli"/>
              </a:rPr>
              <a:t>Ưu điểm: Chúng ta viết logic phức tạp chỉ một lần duy nhất trong Interceptor, sau đó áp dụng cho toàn bộ ứng dụng.</a:t>
            </a:r>
          </a:p>
        </p:txBody>
      </p:sp>
      <p:grpSp>
        <p:nvGrpSpPr>
          <p:cNvPr name="Group 4" id="4"/>
          <p:cNvGrpSpPr/>
          <p:nvPr/>
        </p:nvGrpSpPr>
        <p:grpSpPr>
          <a:xfrm rot="0">
            <a:off x="15740861" y="674995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4803" y="762807"/>
            <a:ext cx="6778130" cy="2120482"/>
          </a:xfrm>
          <a:custGeom>
            <a:avLst/>
            <a:gdLst/>
            <a:ahLst/>
            <a:cxnLst/>
            <a:rect r="r" b="b" t="t" l="l"/>
            <a:pathLst>
              <a:path h="2120482" w="6778130">
                <a:moveTo>
                  <a:pt x="0" y="0"/>
                </a:moveTo>
                <a:lnTo>
                  <a:pt x="6778130" y="0"/>
                </a:lnTo>
                <a:lnTo>
                  <a:pt x="6778130" y="2120482"/>
                </a:lnTo>
                <a:lnTo>
                  <a:pt x="0" y="2120482"/>
                </a:lnTo>
                <a:lnTo>
                  <a:pt x="0" y="0"/>
                </a:lnTo>
                <a:close/>
              </a:path>
            </a:pathLst>
          </a:custGeom>
          <a:blipFill>
            <a:blip r:embed="rId2"/>
            <a:stretch>
              <a:fillRect l="0" t="0" r="-2610" b="-10698"/>
            </a:stretch>
          </a:blipFill>
        </p:spPr>
      </p:sp>
      <p:sp>
        <p:nvSpPr>
          <p:cNvPr name="Freeform 3" id="3"/>
          <p:cNvSpPr/>
          <p:nvPr/>
        </p:nvSpPr>
        <p:spPr>
          <a:xfrm flipH="false" flipV="false" rot="-424401">
            <a:off x="-4912772" y="-3967156"/>
            <a:ext cx="21929002" cy="7934312"/>
          </a:xfrm>
          <a:custGeom>
            <a:avLst/>
            <a:gdLst/>
            <a:ahLst/>
            <a:cxnLst/>
            <a:rect r="r" b="b" t="t" l="l"/>
            <a:pathLst>
              <a:path h="7934312" w="21929002">
                <a:moveTo>
                  <a:pt x="0" y="0"/>
                </a:moveTo>
                <a:lnTo>
                  <a:pt x="21929001" y="0"/>
                </a:lnTo>
                <a:lnTo>
                  <a:pt x="21929001" y="7934312"/>
                </a:lnTo>
                <a:lnTo>
                  <a:pt x="0" y="7934312"/>
                </a:lnTo>
                <a:lnTo>
                  <a:pt x="0" y="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p:spPr>
      </p:sp>
      <p:graphicFrame>
        <p:nvGraphicFramePr>
          <p:cNvPr name="Table 4" id="4"/>
          <p:cNvGraphicFramePr>
            <a:graphicFrameLocks noGrp="true"/>
          </p:cNvGraphicFramePr>
          <p:nvPr/>
        </p:nvGraphicFramePr>
        <p:xfrm>
          <a:off x="2133342" y="3303126"/>
          <a:ext cx="14021315" cy="5296647"/>
        </p:xfrm>
        <a:graphic>
          <a:graphicData uri="http://schemas.openxmlformats.org/drawingml/2006/table">
            <a:tbl>
              <a:tblPr/>
              <a:tblGrid>
                <a:gridCol w="3458186"/>
                <a:gridCol w="7933566"/>
                <a:gridCol w="2629563"/>
              </a:tblGrid>
              <a:tr h="1498859">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Inter Bold"/>
                          <a:ea typeface="Inter Bold"/>
                          <a:cs typeface="Inter Bold"/>
                          <a:sym typeface="Inter Bold"/>
                        </a:rPr>
                        <a:t>Nội dung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000000"/>
                          </a:solidFill>
                          <a:latin typeface="Inter Bold"/>
                          <a:ea typeface="Inter Bold"/>
                          <a:cs typeface="Inter Bold"/>
                          <a:sym typeface="Inter Bold"/>
                        </a:rPr>
                        <a:t>Đóng góp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59110">
                <a:tc>
                  <a:txBody>
                    <a:bodyPr anchor="t" rtlCol="false"/>
                    <a:lstStyle/>
                    <a:p>
                      <a:pPr algn="ctr">
                        <a:lnSpc>
                          <a:spcPts val="3359"/>
                        </a:lnSpc>
                        <a:defRPr/>
                      </a:pPr>
                      <a:r>
                        <a:rPr lang="en-US" sz="2399">
                          <a:solidFill>
                            <a:srgbClr val="000000"/>
                          </a:solidFill>
                          <a:latin typeface="Inter"/>
                          <a:ea typeface="Inter"/>
                          <a:cs typeface="Inter"/>
                          <a:sym typeface="Inter"/>
                        </a:rPr>
                        <a:t>Võ Văn Tín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Inter"/>
                          <a:ea typeface="Inter"/>
                          <a:cs typeface="Inter"/>
                          <a:sym typeface="Inter"/>
                        </a:rPr>
                        <a:t> - Tạo ứng dụng lấy danh sách bài viết từ JSONPlaceholder API</a:t>
                      </a:r>
                      <a:endParaRPr lang="en-US" sz="1100"/>
                    </a:p>
                    <a:p>
                      <a:pPr algn="l">
                        <a:lnSpc>
                          <a:spcPts val="3499"/>
                        </a:lnSpc>
                      </a:pPr>
                      <a:r>
                        <a:rPr lang="en-US" sz="2499">
                          <a:solidFill>
                            <a:srgbClr val="000000"/>
                          </a:solidFill>
                          <a:latin typeface="Inter"/>
                          <a:ea typeface="Inter"/>
                          <a:cs typeface="Inter"/>
                          <a:sym typeface="Inter"/>
                        </a:rPr>
                        <a:t> - So sánh http vs dio về tính năng, performance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ea typeface="Inter"/>
                          <a:cs typeface="Inter"/>
                          <a:sym typeface="Inter"/>
                        </a:rPr>
                        <a:t>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38678">
                <a:tc>
                  <a:txBody>
                    <a:bodyPr anchor="t" rtlCol="false"/>
                    <a:lstStyle/>
                    <a:p>
                      <a:pPr algn="ctr">
                        <a:lnSpc>
                          <a:spcPts val="3359"/>
                        </a:lnSpc>
                        <a:defRPr/>
                      </a:pPr>
                      <a:r>
                        <a:rPr lang="en-US" sz="2399">
                          <a:solidFill>
                            <a:srgbClr val="000000"/>
                          </a:solidFill>
                          <a:latin typeface="Inter"/>
                          <a:ea typeface="Inter"/>
                          <a:cs typeface="Inter"/>
                          <a:sym typeface="Inter"/>
                        </a:rPr>
                        <a:t>Nguyễn Thị Ánh Nhi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Noto Sans"/>
                          <a:ea typeface="Noto Sans"/>
                          <a:cs typeface="Noto Sans"/>
                          <a:sym typeface="Noto Sans"/>
                        </a:rPr>
                        <a:t>Authentication và Interceptor với Dio</a:t>
                      </a:r>
                      <a:endParaRPr lang="en-US" sz="1100"/>
                    </a:p>
                    <a:p>
                      <a:pPr algn="ctr">
                        <a:lnSpc>
                          <a:spcPts val="3499"/>
                        </a:lnSpc>
                      </a:pPr>
                    </a:p>
                    <a:p>
                      <a:pPr algn="ctr">
                        <a:lnSpc>
                          <a:spcPts val="3499"/>
                        </a:lnSpc>
                      </a:pPr>
                      <a:r>
                        <a:rPr lang="en-US" sz="2499">
                          <a:solidFill>
                            <a:srgbClr val="000000"/>
                          </a:solidFill>
                          <a:latin typeface="Noto Sans"/>
                          <a:ea typeface="Noto Sans"/>
                          <a:cs typeface="Noto Sans"/>
                          <a:sym typeface="Noto Sans"/>
                        </a:rPr>
                        <a:t>Error Handling và Retry Mechanism</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ea typeface="Inter"/>
                          <a:cs typeface="Inter"/>
                          <a:sym typeface="Inter"/>
                        </a:rPr>
                        <a:t>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133377" y="1393622"/>
            <a:ext cx="5884069" cy="1001727"/>
          </a:xfrm>
          <a:prstGeom prst="rect">
            <a:avLst/>
          </a:prstGeom>
        </p:spPr>
        <p:txBody>
          <a:bodyPr anchor="t" rtlCol="false" tIns="0" lIns="0" bIns="0" rIns="0">
            <a:spAutoFit/>
          </a:bodyPr>
          <a:lstStyle/>
          <a:p>
            <a:pPr algn="l">
              <a:lnSpc>
                <a:spcPts val="7563"/>
              </a:lnSpc>
            </a:pPr>
            <a:r>
              <a:rPr lang="en-US" b="true" sz="7563">
                <a:solidFill>
                  <a:srgbClr val="3D36A8"/>
                </a:solidFill>
                <a:latin typeface="Noto Sans Bold"/>
                <a:ea typeface="Noto Sans Bold"/>
                <a:cs typeface="Noto Sans Bold"/>
                <a:sym typeface="Noto Sans Bold"/>
              </a:rPr>
              <a:t>PHÂN CÔNG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95452" y="2627845"/>
            <a:ext cx="4330678" cy="6356958"/>
          </a:xfrm>
          <a:custGeom>
            <a:avLst/>
            <a:gdLst/>
            <a:ahLst/>
            <a:cxnLst/>
            <a:rect r="r" b="b" t="t" l="l"/>
            <a:pathLst>
              <a:path h="6356958" w="4330678">
                <a:moveTo>
                  <a:pt x="0" y="0"/>
                </a:moveTo>
                <a:lnTo>
                  <a:pt x="4330677" y="0"/>
                </a:lnTo>
                <a:lnTo>
                  <a:pt x="4330677" y="6356958"/>
                </a:lnTo>
                <a:lnTo>
                  <a:pt x="0" y="6356958"/>
                </a:lnTo>
                <a:lnTo>
                  <a:pt x="0" y="0"/>
                </a:lnTo>
                <a:close/>
              </a:path>
            </a:pathLst>
          </a:custGeom>
          <a:blipFill>
            <a:blip r:embed="rId2"/>
            <a:stretch>
              <a:fillRect l="0" t="0" r="0" b="0"/>
            </a:stretch>
          </a:blipFill>
        </p:spPr>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3.  Authentication và Interceptor với Dio</a:t>
            </a:r>
          </a:p>
          <a:p>
            <a:pPr algn="l">
              <a:lnSpc>
                <a:spcPts val="4900"/>
              </a:lnSpc>
              <a:spcBef>
                <a:spcPct val="0"/>
              </a:spcBef>
            </a:pPr>
          </a:p>
        </p:txBody>
      </p:sp>
      <p:sp>
        <p:nvSpPr>
          <p:cNvPr name="TextBox 4" id="4"/>
          <p:cNvSpPr txBox="true"/>
          <p:nvPr/>
        </p:nvSpPr>
        <p:spPr>
          <a:xfrm rot="0">
            <a:off x="1607820" y="1706181"/>
            <a:ext cx="15830129" cy="514393"/>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demo app </a:t>
            </a:r>
          </a:p>
        </p:txBody>
      </p:sp>
      <p:sp>
        <p:nvSpPr>
          <p:cNvPr name="TextBox 5" id="5"/>
          <p:cNvSpPr txBox="true"/>
          <p:nvPr/>
        </p:nvSpPr>
        <p:spPr>
          <a:xfrm rot="0">
            <a:off x="1429171" y="2182474"/>
            <a:ext cx="11164189" cy="7862066"/>
          </a:xfrm>
          <a:prstGeom prst="rect">
            <a:avLst/>
          </a:prstGeom>
        </p:spPr>
        <p:txBody>
          <a:bodyPr anchor="t" rtlCol="false" tIns="0" lIns="0" bIns="0" rIns="0">
            <a:spAutoFit/>
          </a:bodyPr>
          <a:lstStyle/>
          <a:p>
            <a:pPr algn="just">
              <a:lnSpc>
                <a:spcPts val="3499"/>
              </a:lnSpc>
              <a:spcBef>
                <a:spcPct val="0"/>
              </a:spcBef>
            </a:pPr>
          </a:p>
          <a:p>
            <a:pPr algn="just">
              <a:lnSpc>
                <a:spcPts val="3499"/>
              </a:lnSpc>
              <a:spcBef>
                <a:spcPct val="0"/>
              </a:spcBef>
            </a:pPr>
            <a:r>
              <a:rPr lang="en-US" sz="2499">
                <a:solidFill>
                  <a:srgbClr val="000000"/>
                </a:solidFill>
                <a:latin typeface="Muli"/>
                <a:ea typeface="Muli"/>
                <a:cs typeface="Muli"/>
                <a:sym typeface="Muli"/>
              </a:rPr>
              <a:t>void login() async {</a:t>
            </a:r>
          </a:p>
          <a:p>
            <a:pPr algn="just">
              <a:lnSpc>
                <a:spcPts val="3499"/>
              </a:lnSpc>
              <a:spcBef>
                <a:spcPct val="0"/>
              </a:spcBef>
            </a:pPr>
            <a:r>
              <a:rPr lang="en-US" sz="2499">
                <a:solidFill>
                  <a:srgbClr val="000000"/>
                </a:solidFill>
                <a:latin typeface="Muli"/>
                <a:ea typeface="Muli"/>
                <a:cs typeface="Muli"/>
                <a:sym typeface="Muli"/>
              </a:rPr>
              <a:t> setState(() =&gt; loading = true);</a:t>
            </a:r>
          </a:p>
          <a:p>
            <a:pPr algn="just">
              <a:lnSpc>
                <a:spcPts val="3499"/>
              </a:lnSpc>
              <a:spcBef>
                <a:spcPct val="0"/>
              </a:spcBef>
            </a:pPr>
            <a:r>
              <a:rPr lang="en-US" sz="2499">
                <a:solidFill>
                  <a:srgbClr val="000000"/>
                </a:solidFill>
                <a:latin typeface="Muli"/>
                <a:ea typeface="Muli"/>
                <a:cs typeface="Muli"/>
                <a:sym typeface="Muli"/>
              </a:rPr>
              <a:t> </a:t>
            </a:r>
          </a:p>
          <a:p>
            <a:pPr algn="just">
              <a:lnSpc>
                <a:spcPts val="3499"/>
              </a:lnSpc>
              <a:spcBef>
                <a:spcPct val="0"/>
              </a:spcBef>
            </a:pPr>
            <a:r>
              <a:rPr lang="en-US" sz="2499">
                <a:solidFill>
                  <a:srgbClr val="000000"/>
                </a:solidFill>
                <a:latin typeface="Muli"/>
                <a:ea typeface="Muli"/>
                <a:cs typeface="Muli"/>
                <a:sym typeface="Muli"/>
              </a:rPr>
              <a:t> try {</a:t>
            </a:r>
          </a:p>
          <a:p>
            <a:pPr algn="just">
              <a:lnSpc>
                <a:spcPts val="3499"/>
              </a:lnSpc>
              <a:spcBef>
                <a:spcPct val="0"/>
              </a:spcBef>
            </a:pPr>
            <a:r>
              <a:rPr lang="en-US" sz="2499">
                <a:solidFill>
                  <a:srgbClr val="000000"/>
                </a:solidFill>
                <a:latin typeface="Muli"/>
                <a:ea typeface="Muli"/>
                <a:cs typeface="Muli"/>
                <a:sym typeface="Muli"/>
              </a:rPr>
              <a:t> final response = await widget.dio.post('/login', data: {</a:t>
            </a:r>
          </a:p>
          <a:p>
            <a:pPr algn="just">
              <a:lnSpc>
                <a:spcPts val="3499"/>
              </a:lnSpc>
              <a:spcBef>
                <a:spcPct val="0"/>
              </a:spcBef>
            </a:pPr>
            <a:r>
              <a:rPr lang="en-US" sz="2499">
                <a:solidFill>
                  <a:srgbClr val="000000"/>
                </a:solidFill>
                <a:latin typeface="Muli"/>
                <a:ea typeface="Muli"/>
                <a:cs typeface="Muli"/>
                <a:sym typeface="Muli"/>
              </a:rPr>
              <a:t> 'username': emailController.text,</a:t>
            </a:r>
          </a:p>
          <a:p>
            <a:pPr algn="just">
              <a:lnSpc>
                <a:spcPts val="3499"/>
              </a:lnSpc>
              <a:spcBef>
                <a:spcPct val="0"/>
              </a:spcBef>
            </a:pPr>
            <a:r>
              <a:rPr lang="en-US" sz="2499">
                <a:solidFill>
                  <a:srgbClr val="000000"/>
                </a:solidFill>
                <a:latin typeface="Muli"/>
                <a:ea typeface="Muli"/>
                <a:cs typeface="Muli"/>
                <a:sym typeface="Muli"/>
              </a:rPr>
              <a:t> 'password': passController.text,</a:t>
            </a:r>
          </a:p>
          <a:p>
            <a:pPr algn="just">
              <a:lnSpc>
                <a:spcPts val="3499"/>
              </a:lnSpc>
              <a:spcBef>
                <a:spcPct val="0"/>
              </a:spcBef>
            </a:pPr>
            <a:r>
              <a:rPr lang="en-US" sz="2499">
                <a:solidFill>
                  <a:srgbClr val="000000"/>
                </a:solidFill>
                <a:latin typeface="Muli"/>
                <a:ea typeface="Muli"/>
                <a:cs typeface="Muli"/>
                <a:sym typeface="Muli"/>
              </a:rPr>
              <a:t> });</a:t>
            </a:r>
          </a:p>
          <a:p>
            <a:pPr algn="just">
              <a:lnSpc>
                <a:spcPts val="3499"/>
              </a:lnSpc>
              <a:spcBef>
                <a:spcPct val="0"/>
              </a:spcBef>
            </a:pPr>
          </a:p>
          <a:p>
            <a:pPr algn="just">
              <a:lnSpc>
                <a:spcPts val="3499"/>
              </a:lnSpc>
              <a:spcBef>
                <a:spcPct val="0"/>
              </a:spcBef>
            </a:pPr>
          </a:p>
          <a:p>
            <a:pPr algn="just">
              <a:lnSpc>
                <a:spcPts val="3499"/>
              </a:lnSpc>
              <a:spcBef>
                <a:spcPct val="0"/>
              </a:spcBef>
            </a:pPr>
            <a:r>
              <a:rPr lang="en-US" sz="2499">
                <a:solidFill>
                  <a:srgbClr val="000000"/>
                </a:solidFill>
                <a:latin typeface="Muli"/>
                <a:ea typeface="Muli"/>
                <a:cs typeface="Muli"/>
                <a:sym typeface="Muli"/>
              </a:rPr>
              <a:t> // Lưu token vào storage</a:t>
            </a:r>
          </a:p>
          <a:p>
            <a:pPr algn="just">
              <a:lnSpc>
                <a:spcPts val="3499"/>
              </a:lnSpc>
              <a:spcBef>
                <a:spcPct val="0"/>
              </a:spcBef>
            </a:pPr>
            <a:r>
              <a:rPr lang="en-US" sz="2499">
                <a:solidFill>
                  <a:srgbClr val="000000"/>
                </a:solidFill>
                <a:latin typeface="Muli"/>
                <a:ea typeface="Muli"/>
                <a:cs typeface="Muli"/>
                <a:sym typeface="Muli"/>
              </a:rPr>
              <a:t>await widget.storage.save('accessToken', response.data['accessToken']);</a:t>
            </a:r>
          </a:p>
          <a:p>
            <a:pPr algn="just">
              <a:lnSpc>
                <a:spcPts val="3499"/>
              </a:lnSpc>
              <a:spcBef>
                <a:spcPct val="0"/>
              </a:spcBef>
            </a:pPr>
            <a:r>
              <a:rPr lang="en-US" sz="2499">
                <a:solidFill>
                  <a:srgbClr val="000000"/>
                </a:solidFill>
                <a:latin typeface="Muli"/>
                <a:ea typeface="Muli"/>
                <a:cs typeface="Muli"/>
                <a:sym typeface="Muli"/>
              </a:rPr>
              <a:t>await widget.storage.save('refreshToken', response.data['refreshToken']);</a:t>
            </a:r>
          </a:p>
          <a:p>
            <a:pPr algn="just">
              <a:lnSpc>
                <a:spcPts val="3499"/>
              </a:lnSpc>
              <a:spcBef>
                <a:spcPct val="0"/>
              </a:spcBef>
            </a:pPr>
          </a:p>
          <a:p>
            <a:pPr algn="just">
              <a:lnSpc>
                <a:spcPts val="3499"/>
              </a:lnSpc>
              <a:spcBef>
                <a:spcPct val="0"/>
              </a:spcBef>
            </a:pPr>
          </a:p>
          <a:p>
            <a:pPr algn="just">
              <a:lnSpc>
                <a:spcPts val="3499"/>
              </a:lnSpc>
              <a:spcBef>
                <a:spcPct val="0"/>
              </a:spcBef>
            </a:pPr>
          </a:p>
          <a:p>
            <a:pPr algn="just">
              <a:lnSpc>
                <a:spcPts val="349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7421" y="2286112"/>
            <a:ext cx="12131087" cy="3897112"/>
          </a:xfrm>
          <a:custGeom>
            <a:avLst/>
            <a:gdLst/>
            <a:ahLst/>
            <a:cxnLst/>
            <a:rect r="r" b="b" t="t" l="l"/>
            <a:pathLst>
              <a:path h="3897112" w="12131087">
                <a:moveTo>
                  <a:pt x="0" y="0"/>
                </a:moveTo>
                <a:lnTo>
                  <a:pt x="12131088" y="0"/>
                </a:lnTo>
                <a:lnTo>
                  <a:pt x="12131088" y="3897112"/>
                </a:lnTo>
                <a:lnTo>
                  <a:pt x="0" y="3897112"/>
                </a:lnTo>
                <a:lnTo>
                  <a:pt x="0" y="0"/>
                </a:lnTo>
                <a:close/>
              </a:path>
            </a:pathLst>
          </a:custGeom>
          <a:blipFill>
            <a:blip r:embed="rId2"/>
            <a:stretch>
              <a:fillRect l="0" t="0" r="0" b="0"/>
            </a:stretch>
          </a:blipFill>
        </p:spPr>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3.  Authentication và Interceptor với Dio</a:t>
            </a:r>
          </a:p>
          <a:p>
            <a:pPr algn="l">
              <a:lnSpc>
                <a:spcPts val="4900"/>
              </a:lnSpc>
              <a:spcBef>
                <a:spcPct val="0"/>
              </a:spcBef>
            </a:pPr>
          </a:p>
        </p:txBody>
      </p:sp>
      <p:sp>
        <p:nvSpPr>
          <p:cNvPr name="TextBox 4" id="4"/>
          <p:cNvSpPr txBox="true"/>
          <p:nvPr/>
        </p:nvSpPr>
        <p:spPr>
          <a:xfrm rot="0">
            <a:off x="1656439" y="7000958"/>
            <a:ext cx="13204351" cy="1581278"/>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Trước khi gửi bất kỳ request nào, interceptor sẽ lấy accessToken từ storage.</a:t>
            </a:r>
          </a:p>
          <a:p>
            <a:pPr algn="l">
              <a:lnSpc>
                <a:spcPts val="4200"/>
              </a:lnSpc>
              <a:spcBef>
                <a:spcPct val="0"/>
              </a:spcBef>
            </a:pPr>
            <a:r>
              <a:rPr lang="en-US" sz="3000">
                <a:solidFill>
                  <a:srgbClr val="000000"/>
                </a:solidFill>
                <a:latin typeface="Muli"/>
                <a:ea typeface="Muli"/>
                <a:cs typeface="Muli"/>
                <a:sym typeface="Muli"/>
              </a:rPr>
              <a:t>Nếu tồn tại token, nó sẽ được thêm vào phần headers của request.</a:t>
            </a:r>
          </a:p>
          <a:p>
            <a:pPr algn="l">
              <a:lnSpc>
                <a:spcPts val="4200"/>
              </a:lnSpc>
              <a:spcBef>
                <a:spcPct val="0"/>
              </a:spcBef>
            </a:pPr>
            <a:r>
              <a:rPr lang="en-US" sz="3000">
                <a:solidFill>
                  <a:srgbClr val="000000"/>
                </a:solidFill>
                <a:latin typeface="Muli"/>
                <a:ea typeface="Muli"/>
                <a:cs typeface="Muli"/>
                <a:sym typeface="Muli"/>
              </a:rPr>
              <a:t>Nhờ đó, mọi API đều được xác thực tự động mà không cần viết lại nhiều lần.</a:t>
            </a:r>
          </a:p>
        </p:txBody>
      </p:sp>
      <p:grpSp>
        <p:nvGrpSpPr>
          <p:cNvPr name="Group 5" id="5"/>
          <p:cNvGrpSpPr/>
          <p:nvPr/>
        </p:nvGrpSpPr>
        <p:grpSpPr>
          <a:xfrm rot="0">
            <a:off x="15740861" y="6749958"/>
            <a:ext cx="4596322" cy="459632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31792" y="2570308"/>
            <a:ext cx="9225160" cy="5701842"/>
          </a:xfrm>
          <a:custGeom>
            <a:avLst/>
            <a:gdLst/>
            <a:ahLst/>
            <a:cxnLst/>
            <a:rect r="r" b="b" t="t" l="l"/>
            <a:pathLst>
              <a:path h="5701842" w="9225160">
                <a:moveTo>
                  <a:pt x="0" y="0"/>
                </a:moveTo>
                <a:lnTo>
                  <a:pt x="9225161" y="0"/>
                </a:lnTo>
                <a:lnTo>
                  <a:pt x="9225161" y="5701842"/>
                </a:lnTo>
                <a:lnTo>
                  <a:pt x="0" y="5701842"/>
                </a:lnTo>
                <a:lnTo>
                  <a:pt x="0" y="0"/>
                </a:lnTo>
                <a:close/>
              </a:path>
            </a:pathLst>
          </a:custGeom>
          <a:blipFill>
            <a:blip r:embed="rId2"/>
            <a:stretch>
              <a:fillRect l="-968" t="0" r="-2259" b="0"/>
            </a:stretch>
          </a:blipFill>
        </p:spPr>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3.  Authentication và Interceptor với Dio</a:t>
            </a:r>
          </a:p>
          <a:p>
            <a:pPr algn="l">
              <a:lnSpc>
                <a:spcPts val="4900"/>
              </a:lnSpc>
              <a:spcBef>
                <a:spcPct val="0"/>
              </a:spcBef>
            </a:pPr>
          </a:p>
        </p:txBody>
      </p:sp>
      <p:sp>
        <p:nvSpPr>
          <p:cNvPr name="TextBox 4" id="4"/>
          <p:cNvSpPr txBox="true"/>
          <p:nvPr/>
        </p:nvSpPr>
        <p:spPr>
          <a:xfrm rot="0">
            <a:off x="1639478" y="1934802"/>
            <a:ext cx="6415662" cy="6915703"/>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K</a:t>
            </a:r>
            <a:r>
              <a:rPr lang="en-US" sz="3000">
                <a:solidFill>
                  <a:srgbClr val="000000"/>
                </a:solidFill>
                <a:latin typeface="Muli"/>
                <a:ea typeface="Muli"/>
                <a:cs typeface="Muli"/>
                <a:sym typeface="Muli"/>
              </a:rPr>
              <a:t>hi accessToken hết hạn, server sẽ trả về mã lỗi 401 Unauthorized.</a:t>
            </a:r>
          </a:p>
          <a:p>
            <a:pPr algn="l">
              <a:lnSpc>
                <a:spcPts val="4200"/>
              </a:lnSpc>
              <a:spcBef>
                <a:spcPct val="0"/>
              </a:spcBef>
            </a:pPr>
            <a:r>
              <a:rPr lang="en-US" sz="3000">
                <a:solidFill>
                  <a:srgbClr val="000000"/>
                </a:solidFill>
                <a:latin typeface="Muli"/>
                <a:ea typeface="Muli"/>
                <a:cs typeface="Muli"/>
                <a:sym typeface="Muli"/>
              </a:rPr>
              <a:t>Interceptor phát hiện lỗi  trong phương thức onError</a:t>
            </a:r>
          </a:p>
          <a:p>
            <a:pPr algn="l">
              <a:lnSpc>
                <a:spcPts val="4200"/>
              </a:lnSpc>
              <a:spcBef>
                <a:spcPct val="0"/>
              </a:spcBef>
            </a:pPr>
          </a:p>
          <a:p>
            <a:pPr algn="l">
              <a:lnSpc>
                <a:spcPts val="4200"/>
              </a:lnSpc>
              <a:spcBef>
                <a:spcPct val="0"/>
              </a:spcBef>
            </a:pPr>
            <a:r>
              <a:rPr lang="en-US" sz="3000">
                <a:solidFill>
                  <a:srgbClr val="000000"/>
                </a:solidFill>
                <a:latin typeface="Muli"/>
                <a:ea typeface="Muli"/>
                <a:cs typeface="Muli"/>
                <a:sym typeface="Muli"/>
              </a:rPr>
              <a:t>Khi nhận lỗi 401, Interceptor kiểm tra có refreshToken hay không.</a:t>
            </a:r>
          </a:p>
          <a:p>
            <a:pPr algn="l">
              <a:lnSpc>
                <a:spcPts val="4200"/>
              </a:lnSpc>
              <a:spcBef>
                <a:spcPct val="0"/>
              </a:spcBef>
            </a:pPr>
            <a:r>
              <a:rPr lang="en-US" sz="3000">
                <a:solidFill>
                  <a:srgbClr val="000000"/>
                </a:solidFill>
                <a:latin typeface="Muli"/>
                <a:ea typeface="Muli"/>
                <a:cs typeface="Muli"/>
                <a:sym typeface="Muli"/>
              </a:rPr>
              <a:t>Nếu có, gửi request /refresh lên server.</a:t>
            </a:r>
          </a:p>
          <a:p>
            <a:pPr algn="l">
              <a:lnSpc>
                <a:spcPts val="4200"/>
              </a:lnSpc>
              <a:spcBef>
                <a:spcPct val="0"/>
              </a:spcBef>
            </a:pPr>
            <a:r>
              <a:rPr lang="en-US" sz="3000">
                <a:solidFill>
                  <a:srgbClr val="000000"/>
                </a:solidFill>
                <a:latin typeface="Muli"/>
                <a:ea typeface="Muli"/>
                <a:cs typeface="Muli"/>
                <a:sym typeface="Muli"/>
              </a:rPr>
              <a:t>Server trả về token mới → lưu lại vào storage.</a:t>
            </a:r>
          </a:p>
          <a:p>
            <a:pPr algn="l">
              <a:lnSpc>
                <a:spcPts val="4200"/>
              </a:lnSpc>
              <a:spcBef>
                <a:spcPct val="0"/>
              </a:spcBef>
            </a:pPr>
            <a:r>
              <a:rPr lang="en-US" sz="3000">
                <a:solidFill>
                  <a:srgbClr val="000000"/>
                </a:solidFill>
                <a:latin typeface="Muli"/>
                <a:ea typeface="Muli"/>
                <a:cs typeface="Muli"/>
                <a:sym typeface="Muli"/>
              </a:rPr>
              <a:t>Interceptor tự động thực hiện lại request ban đầu với token mới.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3.  Authentication và Interceptor với Dio</a:t>
            </a:r>
          </a:p>
          <a:p>
            <a:pPr algn="l">
              <a:lnSpc>
                <a:spcPts val="4900"/>
              </a:lnSpc>
              <a:spcBef>
                <a:spcPct val="0"/>
              </a:spcBef>
            </a:pPr>
          </a:p>
        </p:txBody>
      </p:sp>
      <p:sp>
        <p:nvSpPr>
          <p:cNvPr name="Freeform 3" id="3"/>
          <p:cNvSpPr/>
          <p:nvPr/>
        </p:nvSpPr>
        <p:spPr>
          <a:xfrm flipH="false" flipV="false" rot="0">
            <a:off x="4056748" y="1791748"/>
            <a:ext cx="10114900" cy="5866642"/>
          </a:xfrm>
          <a:custGeom>
            <a:avLst/>
            <a:gdLst/>
            <a:ahLst/>
            <a:cxnLst/>
            <a:rect r="r" b="b" t="t" l="l"/>
            <a:pathLst>
              <a:path h="5866642" w="10114900">
                <a:moveTo>
                  <a:pt x="0" y="0"/>
                </a:moveTo>
                <a:lnTo>
                  <a:pt x="10114900" y="0"/>
                </a:lnTo>
                <a:lnTo>
                  <a:pt x="10114900" y="5866642"/>
                </a:lnTo>
                <a:lnTo>
                  <a:pt x="0" y="5866642"/>
                </a:lnTo>
                <a:lnTo>
                  <a:pt x="0" y="0"/>
                </a:lnTo>
                <a:close/>
              </a:path>
            </a:pathLst>
          </a:custGeom>
          <a:blipFill>
            <a:blip r:embed="rId2"/>
            <a:stretch>
              <a:fillRect l="0" t="0" r="0" b="0"/>
            </a:stretch>
          </a:blipFill>
        </p:spPr>
      </p:sp>
      <p:sp>
        <p:nvSpPr>
          <p:cNvPr name="TextBox 4" id="4"/>
          <p:cNvSpPr txBox="true"/>
          <p:nvPr/>
        </p:nvSpPr>
        <p:spPr>
          <a:xfrm rot="0">
            <a:off x="1429171" y="7919569"/>
            <a:ext cx="15370055" cy="211472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Người dùng không cần đăng nhập lại — trải nghiệm mượt mà.</a:t>
            </a:r>
          </a:p>
          <a:p>
            <a:pPr algn="l">
              <a:lnSpc>
                <a:spcPts val="4200"/>
              </a:lnSpc>
              <a:spcBef>
                <a:spcPct val="0"/>
              </a:spcBef>
            </a:pPr>
          </a:p>
          <a:p>
            <a:pPr algn="l">
              <a:lnSpc>
                <a:spcPts val="4200"/>
              </a:lnSpc>
              <a:spcBef>
                <a:spcPct val="0"/>
              </a:spcBef>
            </a:pPr>
            <a:r>
              <a:rPr lang="en-US" sz="3000">
                <a:solidFill>
                  <a:srgbClr val="000000"/>
                </a:solidFill>
                <a:latin typeface="Muli"/>
                <a:ea typeface="Muli"/>
                <a:cs typeface="Muli"/>
                <a:sym typeface="Muli"/>
              </a:rPr>
              <a:t>Nếu quá trình refresh thất bại (do refreshToken hết hạn hoặc bị thu hồi), Interceptor sẽ xóa toàn bộ dữ liệu lưu trữ (storage.clearAll()) để buộc người dùng đăng nhập lại.</a:t>
            </a:r>
          </a:p>
        </p:txBody>
      </p:sp>
      <p:grpSp>
        <p:nvGrpSpPr>
          <p:cNvPr name="Group 5" id="5"/>
          <p:cNvGrpSpPr/>
          <p:nvPr/>
        </p:nvGrpSpPr>
        <p:grpSpPr>
          <a:xfrm rot="0">
            <a:off x="15740861" y="6749958"/>
            <a:ext cx="4596322" cy="459632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29171" y="2499744"/>
            <a:ext cx="14748464" cy="6372735"/>
          </a:xfrm>
          <a:prstGeom prst="rect">
            <a:avLst/>
          </a:prstGeom>
        </p:spPr>
        <p:txBody>
          <a:bodyPr anchor="t" rtlCol="false" tIns="0" lIns="0" bIns="0" rIns="0">
            <a:spAutoFit/>
          </a:bodyPr>
          <a:lstStyle/>
          <a:p>
            <a:pPr algn="l">
              <a:lnSpc>
                <a:spcPts val="4199"/>
              </a:lnSpc>
            </a:pPr>
            <a:r>
              <a:rPr lang="en-US" sz="2999">
                <a:solidFill>
                  <a:srgbClr val="000000"/>
                </a:solidFill>
                <a:latin typeface="Muli"/>
                <a:ea typeface="Muli"/>
                <a:cs typeface="Muli"/>
                <a:sym typeface="Muli"/>
              </a:rPr>
              <a:t>Tổng quan về Error Handling trong Dio</a:t>
            </a:r>
          </a:p>
          <a:p>
            <a:pPr algn="l">
              <a:lnSpc>
                <a:spcPts val="4199"/>
              </a:lnSpc>
            </a:pPr>
          </a:p>
          <a:p>
            <a:pPr algn="l">
              <a:lnSpc>
                <a:spcPts val="4199"/>
              </a:lnSpc>
            </a:pPr>
            <a:r>
              <a:rPr lang="en-US" sz="2999">
                <a:solidFill>
                  <a:srgbClr val="000000"/>
                </a:solidFill>
                <a:latin typeface="Muli"/>
                <a:ea typeface="Muli"/>
                <a:cs typeface="Muli"/>
                <a:sym typeface="Muli"/>
              </a:rPr>
              <a:t>Khi ứng dụng g</a:t>
            </a:r>
            <a:r>
              <a:rPr lang="en-US" sz="2999">
                <a:solidFill>
                  <a:srgbClr val="000000"/>
                </a:solidFill>
                <a:latin typeface="Muli"/>
                <a:ea typeface="Muli"/>
                <a:cs typeface="Muli"/>
                <a:sym typeface="Muli"/>
              </a:rPr>
              <a:t>iao tiếp với server qua HTTP, lỗi là điều không thể tránh khỏi — có thể đến từ mạng, token hết hạn, API không tồn tại, hoặc server bị lỗi nội bộ.</a:t>
            </a:r>
          </a:p>
          <a:p>
            <a:pPr algn="l">
              <a:lnSpc>
                <a:spcPts val="4199"/>
              </a:lnSpc>
            </a:pPr>
          </a:p>
          <a:p>
            <a:pPr algn="l">
              <a:lnSpc>
                <a:spcPts val="4199"/>
              </a:lnSpc>
            </a:pPr>
            <a:r>
              <a:rPr lang="en-US" sz="2999">
                <a:solidFill>
                  <a:srgbClr val="000000"/>
                </a:solidFill>
                <a:latin typeface="Muli"/>
                <a:ea typeface="Muli"/>
                <a:cs typeface="Muli"/>
                <a:sym typeface="Muli"/>
              </a:rPr>
              <a:t>Thư viện Dio hỗ trợ cơ chế mạnh mẽ để phát hiện, phân loại và xử lý lỗi thông</a:t>
            </a:r>
            <a:r>
              <a:rPr lang="en-US" sz="2999">
                <a:solidFill>
                  <a:srgbClr val="000000"/>
                </a:solidFill>
                <a:latin typeface="Muli"/>
                <a:ea typeface="Muli"/>
                <a:cs typeface="Muli"/>
                <a:sym typeface="Muli"/>
              </a:rPr>
              <a:t> qua:</a:t>
            </a:r>
          </a:p>
          <a:p>
            <a:pPr algn="l">
              <a:lnSpc>
                <a:spcPts val="4199"/>
              </a:lnSpc>
            </a:pPr>
            <a:r>
              <a:rPr lang="en-US" sz="2999">
                <a:solidFill>
                  <a:srgbClr val="000000"/>
                </a:solidFill>
                <a:latin typeface="Muli"/>
                <a:ea typeface="Muli"/>
                <a:cs typeface="Muli"/>
                <a:sym typeface="Muli"/>
              </a:rPr>
              <a:t>try-catch thông thường với DioException</a:t>
            </a:r>
          </a:p>
          <a:p>
            <a:pPr algn="l">
              <a:lnSpc>
                <a:spcPts val="4199"/>
              </a:lnSpc>
            </a:pPr>
          </a:p>
          <a:p>
            <a:pPr algn="l">
              <a:lnSpc>
                <a:spcPts val="4199"/>
              </a:lnSpc>
            </a:pPr>
            <a:r>
              <a:rPr lang="en-US" sz="2999">
                <a:solidFill>
                  <a:srgbClr val="000000"/>
                </a:solidFill>
                <a:latin typeface="Muli"/>
                <a:ea typeface="Muli"/>
                <a:cs typeface="Muli"/>
                <a:sym typeface="Muli"/>
              </a:rPr>
              <a:t>Interceptor (onError) để xử lý lỗi tập trung, ví dụ như tự động refresh token</a:t>
            </a:r>
          </a:p>
          <a:p>
            <a:pPr algn="l">
              <a:lnSpc>
                <a:spcPts val="4199"/>
              </a:lnSpc>
            </a:pPr>
          </a:p>
          <a:p>
            <a:pPr algn="l">
              <a:lnSpc>
                <a:spcPts val="4199"/>
              </a:lnSpc>
            </a:pPr>
            <a:r>
              <a:rPr lang="en-US" sz="2999">
                <a:solidFill>
                  <a:srgbClr val="000000"/>
                </a:solidFill>
                <a:latin typeface="Muli"/>
                <a:ea typeface="Muli"/>
                <a:cs typeface="Muli"/>
                <a:sym typeface="Muli"/>
              </a:rPr>
              <a:t>Hiển thị lỗi lên UI bằng SnackBar hoặc dialog để người dùng biết</a:t>
            </a:r>
          </a:p>
          <a:p>
            <a:pPr algn="l">
              <a:lnSpc>
                <a:spcPts val="4199"/>
              </a:lnSpc>
            </a:pPr>
          </a:p>
        </p:txBody>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grpSp>
        <p:nvGrpSpPr>
          <p:cNvPr name="Group 4" id="4"/>
          <p:cNvGrpSpPr/>
          <p:nvPr/>
        </p:nvGrpSpPr>
        <p:grpSpPr>
          <a:xfrm rot="0">
            <a:off x="15740861" y="674995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29171" y="3299907"/>
            <a:ext cx="14748464" cy="4772408"/>
          </a:xfrm>
          <a:prstGeom prst="rect">
            <a:avLst/>
          </a:prstGeom>
        </p:spPr>
        <p:txBody>
          <a:bodyPr anchor="t" rtlCol="false" tIns="0" lIns="0" bIns="0" rIns="0">
            <a:spAutoFit/>
          </a:bodyPr>
          <a:lstStyle/>
          <a:p>
            <a:pPr algn="l">
              <a:lnSpc>
                <a:spcPts val="4199"/>
              </a:lnSpc>
            </a:pPr>
            <a:r>
              <a:rPr lang="en-US" sz="2999" b="true">
                <a:solidFill>
                  <a:srgbClr val="000000"/>
                </a:solidFill>
                <a:latin typeface="Muli Bold"/>
                <a:ea typeface="Muli Bold"/>
                <a:cs typeface="Muli Bold"/>
                <a:sym typeface="Muli Bold"/>
              </a:rPr>
              <a:t>Các loại lỗi trong Dio</a:t>
            </a:r>
          </a:p>
          <a:p>
            <a:pPr algn="l">
              <a:lnSpc>
                <a:spcPts val="4199"/>
              </a:lnSpc>
            </a:pPr>
          </a:p>
          <a:p>
            <a:pPr algn="l">
              <a:lnSpc>
                <a:spcPts val="4199"/>
              </a:lnSpc>
            </a:pPr>
            <a:r>
              <a:rPr lang="en-US" sz="2999" b="true">
                <a:solidFill>
                  <a:srgbClr val="000000"/>
                </a:solidFill>
                <a:latin typeface="Muli Bold"/>
                <a:ea typeface="Muli Bold"/>
                <a:cs typeface="Muli Bold"/>
                <a:sym typeface="Muli Bold"/>
              </a:rPr>
              <a:t>connectionTimeout</a:t>
            </a:r>
            <a:r>
              <a:rPr lang="en-US" sz="2999">
                <a:solidFill>
                  <a:srgbClr val="000000"/>
                </a:solidFill>
                <a:latin typeface="Muli"/>
                <a:ea typeface="Muli"/>
                <a:cs typeface="Muli"/>
                <a:sym typeface="Muli"/>
              </a:rPr>
              <a:t>: </a:t>
            </a:r>
            <a:r>
              <a:rPr lang="en-US" sz="2999">
                <a:solidFill>
                  <a:srgbClr val="000000"/>
                </a:solidFill>
                <a:latin typeface="Muli"/>
                <a:ea typeface="Muli"/>
                <a:cs typeface="Muli"/>
                <a:sym typeface="Muli"/>
              </a:rPr>
              <a:t>Hết thời gian chờ khi kết nối đến server</a:t>
            </a:r>
          </a:p>
          <a:p>
            <a:pPr algn="l">
              <a:lnSpc>
                <a:spcPts val="4199"/>
              </a:lnSpc>
            </a:pPr>
            <a:r>
              <a:rPr lang="en-US" b="true" sz="2999">
                <a:solidFill>
                  <a:srgbClr val="000000"/>
                </a:solidFill>
                <a:latin typeface="Muli Bold"/>
                <a:ea typeface="Muli Bold"/>
                <a:cs typeface="Muli Bold"/>
                <a:sym typeface="Muli Bold"/>
              </a:rPr>
              <a:t>sendTimeout</a:t>
            </a:r>
            <a:r>
              <a:rPr lang="en-US" sz="2999">
                <a:solidFill>
                  <a:srgbClr val="000000"/>
                </a:solidFill>
                <a:latin typeface="Muli"/>
                <a:ea typeface="Muli"/>
                <a:cs typeface="Muli"/>
                <a:sym typeface="Muli"/>
              </a:rPr>
              <a:t>: Gửi request</a:t>
            </a:r>
            <a:r>
              <a:rPr lang="en-US" sz="2999">
                <a:solidFill>
                  <a:srgbClr val="000000"/>
                </a:solidFill>
                <a:latin typeface="Muli"/>
                <a:ea typeface="Muli"/>
                <a:cs typeface="Muli"/>
                <a:sym typeface="Muli"/>
              </a:rPr>
              <a:t> quá lâu</a:t>
            </a:r>
          </a:p>
          <a:p>
            <a:pPr algn="l">
              <a:lnSpc>
                <a:spcPts val="4199"/>
              </a:lnSpc>
            </a:pPr>
            <a:r>
              <a:rPr lang="en-US" b="true" sz="2999">
                <a:solidFill>
                  <a:srgbClr val="000000"/>
                </a:solidFill>
                <a:latin typeface="Muli Bold"/>
                <a:ea typeface="Muli Bold"/>
                <a:cs typeface="Muli Bold"/>
                <a:sym typeface="Muli Bold"/>
              </a:rPr>
              <a:t>receiveTimeout</a:t>
            </a:r>
            <a:r>
              <a:rPr lang="en-US" sz="2999">
                <a:solidFill>
                  <a:srgbClr val="000000"/>
                </a:solidFill>
                <a:latin typeface="Muli"/>
                <a:ea typeface="Muli"/>
                <a:cs typeface="Muli"/>
                <a:sym typeface="Muli"/>
              </a:rPr>
              <a:t>: Chờ phản hồi quá lâu</a:t>
            </a:r>
          </a:p>
          <a:p>
            <a:pPr algn="l">
              <a:lnSpc>
                <a:spcPts val="4199"/>
              </a:lnSpc>
            </a:pPr>
            <a:r>
              <a:rPr lang="en-US" b="true" sz="2999">
                <a:solidFill>
                  <a:srgbClr val="000000"/>
                </a:solidFill>
                <a:latin typeface="Muli Bold"/>
                <a:ea typeface="Muli Bold"/>
                <a:cs typeface="Muli Bold"/>
                <a:sym typeface="Muli Bold"/>
              </a:rPr>
              <a:t>bad</a:t>
            </a:r>
            <a:r>
              <a:rPr lang="en-US" b="true" sz="2999">
                <a:solidFill>
                  <a:srgbClr val="000000"/>
                </a:solidFill>
                <a:latin typeface="Muli Bold"/>
                <a:ea typeface="Muli Bold"/>
                <a:cs typeface="Muli Bold"/>
                <a:sym typeface="Muli Bold"/>
              </a:rPr>
              <a:t>Response</a:t>
            </a:r>
            <a:r>
              <a:rPr lang="en-US" sz="2999">
                <a:solidFill>
                  <a:srgbClr val="000000"/>
                </a:solidFill>
                <a:latin typeface="Muli"/>
                <a:ea typeface="Muli"/>
                <a:cs typeface="Muli"/>
                <a:sym typeface="Muli"/>
              </a:rPr>
              <a:t>: </a:t>
            </a:r>
            <a:r>
              <a:rPr lang="en-US" sz="2999">
                <a:solidFill>
                  <a:srgbClr val="000000"/>
                </a:solidFill>
                <a:latin typeface="Muli"/>
                <a:ea typeface="Muli"/>
                <a:cs typeface="Muli"/>
                <a:sym typeface="Muli"/>
              </a:rPr>
              <a:t>S</a:t>
            </a:r>
            <a:r>
              <a:rPr lang="en-US" sz="2999">
                <a:solidFill>
                  <a:srgbClr val="000000"/>
                </a:solidFill>
                <a:latin typeface="Muli"/>
                <a:ea typeface="Muli"/>
                <a:cs typeface="Muli"/>
                <a:sym typeface="Muli"/>
              </a:rPr>
              <a:t>erver trả về lỗi HTTP (4xx, 5xx)</a:t>
            </a:r>
          </a:p>
          <a:p>
            <a:pPr algn="l">
              <a:lnSpc>
                <a:spcPts val="4199"/>
              </a:lnSpc>
            </a:pPr>
            <a:r>
              <a:rPr lang="en-US" b="true" sz="2999">
                <a:solidFill>
                  <a:srgbClr val="000000"/>
                </a:solidFill>
                <a:latin typeface="Muli Bold"/>
                <a:ea typeface="Muli Bold"/>
                <a:cs typeface="Muli Bold"/>
                <a:sym typeface="Muli Bold"/>
              </a:rPr>
              <a:t>cancel</a:t>
            </a:r>
            <a:r>
              <a:rPr lang="en-US" sz="2999">
                <a:solidFill>
                  <a:srgbClr val="000000"/>
                </a:solidFill>
                <a:latin typeface="Muli"/>
                <a:ea typeface="Muli"/>
                <a:cs typeface="Muli"/>
                <a:sym typeface="Muli"/>
              </a:rPr>
              <a:t>: Request bị huỷ</a:t>
            </a:r>
          </a:p>
          <a:p>
            <a:pPr algn="l">
              <a:lnSpc>
                <a:spcPts val="4199"/>
              </a:lnSpc>
            </a:pPr>
            <a:r>
              <a:rPr lang="en-US" b="true" sz="2999">
                <a:solidFill>
                  <a:srgbClr val="000000"/>
                </a:solidFill>
                <a:latin typeface="Muli Bold"/>
                <a:ea typeface="Muli Bold"/>
                <a:cs typeface="Muli Bold"/>
                <a:sym typeface="Muli Bold"/>
              </a:rPr>
              <a:t>unknown</a:t>
            </a:r>
            <a:r>
              <a:rPr lang="en-US" sz="2999">
                <a:solidFill>
                  <a:srgbClr val="000000"/>
                </a:solidFill>
                <a:latin typeface="Muli"/>
                <a:ea typeface="Muli"/>
                <a:cs typeface="Muli"/>
                <a:sym typeface="Muli"/>
              </a:rPr>
              <a:t>: </a:t>
            </a:r>
            <a:r>
              <a:rPr lang="en-US" sz="2999">
                <a:solidFill>
                  <a:srgbClr val="000000"/>
                </a:solidFill>
                <a:latin typeface="Muli"/>
                <a:ea typeface="Muli"/>
                <a:cs typeface="Muli"/>
                <a:sym typeface="Muli"/>
              </a:rPr>
              <a:t>Lỗ</a:t>
            </a:r>
            <a:r>
              <a:rPr lang="en-US" sz="2999">
                <a:solidFill>
                  <a:srgbClr val="000000"/>
                </a:solidFill>
                <a:latin typeface="Muli"/>
                <a:ea typeface="Muli"/>
                <a:cs typeface="Muli"/>
                <a:sym typeface="Muli"/>
              </a:rPr>
              <a:t>i không xác định (mất mạng, sai domain, v.v.)</a:t>
            </a:r>
          </a:p>
          <a:p>
            <a:pPr algn="l">
              <a:lnSpc>
                <a:spcPts val="4199"/>
              </a:lnSpc>
            </a:pPr>
          </a:p>
        </p:txBody>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grpSp>
        <p:nvGrpSpPr>
          <p:cNvPr name="Group 4" id="4"/>
          <p:cNvGrpSpPr/>
          <p:nvPr/>
        </p:nvGrpSpPr>
        <p:grpSpPr>
          <a:xfrm rot="0">
            <a:off x="15740861" y="674995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31570" y="2220574"/>
            <a:ext cx="11301259" cy="3927187"/>
          </a:xfrm>
          <a:custGeom>
            <a:avLst/>
            <a:gdLst/>
            <a:ahLst/>
            <a:cxnLst/>
            <a:rect r="r" b="b" t="t" l="l"/>
            <a:pathLst>
              <a:path h="3927187" w="11301259">
                <a:moveTo>
                  <a:pt x="0" y="0"/>
                </a:moveTo>
                <a:lnTo>
                  <a:pt x="11301259" y="0"/>
                </a:lnTo>
                <a:lnTo>
                  <a:pt x="11301259" y="3927187"/>
                </a:lnTo>
                <a:lnTo>
                  <a:pt x="0" y="3927187"/>
                </a:lnTo>
                <a:lnTo>
                  <a:pt x="0" y="0"/>
                </a:lnTo>
                <a:close/>
              </a:path>
            </a:pathLst>
          </a:custGeom>
          <a:blipFill>
            <a:blip r:embed="rId2"/>
            <a:stretch>
              <a:fillRect l="0" t="0" r="0" b="0"/>
            </a:stretch>
          </a:blipFill>
        </p:spPr>
      </p:sp>
      <p:sp>
        <p:nvSpPr>
          <p:cNvPr name="TextBox 3" id="3"/>
          <p:cNvSpPr txBox="true"/>
          <p:nvPr/>
        </p:nvSpPr>
        <p:spPr>
          <a:xfrm rot="0">
            <a:off x="1028700" y="1715706"/>
            <a:ext cx="14748464" cy="504868"/>
          </a:xfrm>
          <a:prstGeom prst="rect">
            <a:avLst/>
          </a:prstGeom>
        </p:spPr>
        <p:txBody>
          <a:bodyPr anchor="t" rtlCol="false" tIns="0" lIns="0" bIns="0" rIns="0">
            <a:spAutoFit/>
          </a:bodyPr>
          <a:lstStyle/>
          <a:p>
            <a:pPr algn="l">
              <a:lnSpc>
                <a:spcPts val="4199"/>
              </a:lnSpc>
            </a:pPr>
            <a:r>
              <a:rPr lang="en-US" sz="2999" b="true">
                <a:solidFill>
                  <a:srgbClr val="000000"/>
                </a:solidFill>
                <a:latin typeface="Muli Bold"/>
                <a:ea typeface="Muli Bold"/>
                <a:cs typeface="Muli Bold"/>
                <a:sym typeface="Muli Bold"/>
              </a:rPr>
              <a:t>xử lý lỗi </a:t>
            </a:r>
            <a:r>
              <a:rPr lang="en-US" b="true" sz="2999">
                <a:solidFill>
                  <a:srgbClr val="000000"/>
                </a:solidFill>
                <a:latin typeface="Muli Bold"/>
                <a:ea typeface="Muli Bold"/>
                <a:cs typeface="Muli Bold"/>
                <a:sym typeface="Muli Bold"/>
              </a:rPr>
              <a:t>bằng try-catch</a:t>
            </a:r>
          </a:p>
        </p:txBody>
      </p:sp>
      <p:sp>
        <p:nvSpPr>
          <p:cNvPr name="TextBox 4" id="4"/>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sp>
        <p:nvSpPr>
          <p:cNvPr name="TextBox 5" id="5"/>
          <p:cNvSpPr txBox="true"/>
          <p:nvPr/>
        </p:nvSpPr>
        <p:spPr>
          <a:xfrm rot="0">
            <a:off x="1429171" y="6319211"/>
            <a:ext cx="15373737" cy="318160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on DioException catch (e): Bắt lỗi từ Dio (thay vì lỗi hệ thống)</a:t>
            </a:r>
          </a:p>
          <a:p>
            <a:pPr algn="l">
              <a:lnSpc>
                <a:spcPts val="4200"/>
              </a:lnSpc>
              <a:spcBef>
                <a:spcPct val="0"/>
              </a:spcBef>
            </a:pPr>
            <a:r>
              <a:rPr lang="en-US" sz="3000">
                <a:solidFill>
                  <a:srgbClr val="000000"/>
                </a:solidFill>
                <a:latin typeface="Muli"/>
                <a:ea typeface="Muli"/>
                <a:cs typeface="Muli"/>
                <a:sym typeface="Muli"/>
              </a:rPr>
              <a:t>e.response?.statusCode: Mã lỗi HTTP (401, 404, 500, …)</a:t>
            </a:r>
          </a:p>
          <a:p>
            <a:pPr algn="l">
              <a:lnSpc>
                <a:spcPts val="4200"/>
              </a:lnSpc>
              <a:spcBef>
                <a:spcPct val="0"/>
              </a:spcBef>
            </a:pPr>
            <a:r>
              <a:rPr lang="en-US" sz="3000">
                <a:solidFill>
                  <a:srgbClr val="000000"/>
                </a:solidFill>
                <a:latin typeface="Muli"/>
                <a:ea typeface="Muli"/>
                <a:cs typeface="Muli"/>
                <a:sym typeface="Muli"/>
              </a:rPr>
              <a:t>throw Exception(): Ném lỗi lên trên để UI xử lý</a:t>
            </a:r>
          </a:p>
          <a:p>
            <a:pPr algn="l">
              <a:lnSpc>
                <a:spcPts val="4200"/>
              </a:lnSpc>
              <a:spcBef>
                <a:spcPct val="0"/>
              </a:spcBef>
            </a:pPr>
            <a:r>
              <a:rPr lang="en-US" sz="3000">
                <a:solidFill>
                  <a:srgbClr val="000000"/>
                </a:solidFill>
                <a:latin typeface="Muli"/>
                <a:ea typeface="Muli"/>
                <a:cs typeface="Muli"/>
                <a:sym typeface="Muli"/>
              </a:rPr>
              <a:t>Ở UI (HomePage), bạn bắt lại lỗi và hiển thị:</a:t>
            </a:r>
          </a:p>
          <a:p>
            <a:pPr algn="l">
              <a:lnSpc>
                <a:spcPts val="4200"/>
              </a:lnSpc>
              <a:spcBef>
                <a:spcPct val="0"/>
              </a:spcBef>
            </a:pPr>
            <a:r>
              <a:rPr lang="en-US" sz="3000">
                <a:solidFill>
                  <a:srgbClr val="000000"/>
                </a:solidFill>
                <a:latin typeface="Muli"/>
                <a:ea typeface="Muli"/>
                <a:cs typeface="Muli"/>
                <a:sym typeface="Muli"/>
              </a:rPr>
              <a:t>ScaffoldMessenger.of(context).showSnackBar(</a:t>
            </a:r>
          </a:p>
          <a:p>
            <a:pPr algn="l">
              <a:lnSpc>
                <a:spcPts val="4200"/>
              </a:lnSpc>
              <a:spcBef>
                <a:spcPct val="0"/>
              </a:spcBef>
            </a:pPr>
            <a:r>
              <a:rPr lang="en-US" sz="3000">
                <a:solidFill>
                  <a:srgbClr val="000000"/>
                </a:solidFill>
                <a:latin typeface="Muli"/>
                <a:ea typeface="Muli"/>
                <a:cs typeface="Muli"/>
                <a:sym typeface="Muli"/>
              </a:rPr>
              <a:t> SnackBar(content: Text('⚠️ $e')),</a:t>
            </a:r>
          </a:p>
        </p:txBody>
      </p:sp>
      <p:grpSp>
        <p:nvGrpSpPr>
          <p:cNvPr name="Group 6" id="6"/>
          <p:cNvGrpSpPr/>
          <p:nvPr/>
        </p:nvGrpSpPr>
        <p:grpSpPr>
          <a:xfrm rot="0">
            <a:off x="15740861" y="6749958"/>
            <a:ext cx="4596322" cy="459632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9171" y="5143500"/>
            <a:ext cx="6964605" cy="3281103"/>
          </a:xfrm>
          <a:custGeom>
            <a:avLst/>
            <a:gdLst/>
            <a:ahLst/>
            <a:cxnLst/>
            <a:rect r="r" b="b" t="t" l="l"/>
            <a:pathLst>
              <a:path h="3281103" w="6964605">
                <a:moveTo>
                  <a:pt x="0" y="0"/>
                </a:moveTo>
                <a:lnTo>
                  <a:pt x="6964604" y="0"/>
                </a:lnTo>
                <a:lnTo>
                  <a:pt x="6964604" y="3281103"/>
                </a:lnTo>
                <a:lnTo>
                  <a:pt x="0" y="3281103"/>
                </a:lnTo>
                <a:lnTo>
                  <a:pt x="0" y="0"/>
                </a:lnTo>
                <a:close/>
              </a:path>
            </a:pathLst>
          </a:custGeom>
          <a:blipFill>
            <a:blip r:embed="rId2"/>
            <a:stretch>
              <a:fillRect l="0" t="0" r="0" b="0"/>
            </a:stretch>
          </a:blipFill>
        </p:spPr>
      </p:sp>
      <p:sp>
        <p:nvSpPr>
          <p:cNvPr name="Freeform 3" id="3"/>
          <p:cNvSpPr/>
          <p:nvPr/>
        </p:nvSpPr>
        <p:spPr>
          <a:xfrm flipH="false" flipV="false" rot="0">
            <a:off x="1429171" y="1991952"/>
            <a:ext cx="10835176" cy="2102091"/>
          </a:xfrm>
          <a:custGeom>
            <a:avLst/>
            <a:gdLst/>
            <a:ahLst/>
            <a:cxnLst/>
            <a:rect r="r" b="b" t="t" l="l"/>
            <a:pathLst>
              <a:path h="2102091" w="10835176">
                <a:moveTo>
                  <a:pt x="0" y="0"/>
                </a:moveTo>
                <a:lnTo>
                  <a:pt x="10835176" y="0"/>
                </a:lnTo>
                <a:lnTo>
                  <a:pt x="10835176" y="2102091"/>
                </a:lnTo>
                <a:lnTo>
                  <a:pt x="0" y="2102091"/>
                </a:lnTo>
                <a:lnTo>
                  <a:pt x="0" y="0"/>
                </a:lnTo>
                <a:close/>
              </a:path>
            </a:pathLst>
          </a:custGeom>
          <a:blipFill>
            <a:blip r:embed="rId3"/>
            <a:stretch>
              <a:fillRect l="0" t="0" r="-824" b="0"/>
            </a:stretch>
          </a:blipFill>
        </p:spPr>
      </p:sp>
      <p:sp>
        <p:nvSpPr>
          <p:cNvPr name="TextBox 4" id="4"/>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sp>
        <p:nvSpPr>
          <p:cNvPr name="TextBox 5" id="5"/>
          <p:cNvSpPr txBox="true"/>
          <p:nvPr/>
        </p:nvSpPr>
        <p:spPr>
          <a:xfrm rot="0">
            <a:off x="1429171" y="4248107"/>
            <a:ext cx="7036751" cy="514393"/>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Server tạo 2 API giả lập lỗi</a:t>
            </a:r>
          </a:p>
        </p:txBody>
      </p:sp>
      <p:sp>
        <p:nvSpPr>
          <p:cNvPr name="TextBox 6" id="6"/>
          <p:cNvSpPr txBox="true"/>
          <p:nvPr/>
        </p:nvSpPr>
        <p:spPr>
          <a:xfrm rot="0">
            <a:off x="1429171" y="8748453"/>
            <a:ext cx="11183584" cy="514393"/>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Muli Bold"/>
                <a:ea typeface="Muli Bold"/>
                <a:cs typeface="Muli Bold"/>
                <a:sym typeface="Muli Bold"/>
              </a:rPr>
              <a:t>Hai hàm này gửi request đến server và nhận lại lỗi tương ứng.</a:t>
            </a:r>
          </a:p>
        </p:txBody>
      </p:sp>
      <p:grpSp>
        <p:nvGrpSpPr>
          <p:cNvPr name="Group 7" id="7"/>
          <p:cNvGrpSpPr/>
          <p:nvPr/>
        </p:nvGrpSpPr>
        <p:grpSpPr>
          <a:xfrm rot="0">
            <a:off x="15740861" y="6749958"/>
            <a:ext cx="4596322" cy="4596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17338" y="2246529"/>
            <a:ext cx="8847165" cy="6230229"/>
          </a:xfrm>
          <a:custGeom>
            <a:avLst/>
            <a:gdLst/>
            <a:ahLst/>
            <a:cxnLst/>
            <a:rect r="r" b="b" t="t" l="l"/>
            <a:pathLst>
              <a:path h="6230229" w="8847165">
                <a:moveTo>
                  <a:pt x="0" y="0"/>
                </a:moveTo>
                <a:lnTo>
                  <a:pt x="8847165" y="0"/>
                </a:lnTo>
                <a:lnTo>
                  <a:pt x="8847165" y="6230229"/>
                </a:lnTo>
                <a:lnTo>
                  <a:pt x="0" y="6230229"/>
                </a:lnTo>
                <a:lnTo>
                  <a:pt x="0" y="0"/>
                </a:lnTo>
                <a:close/>
              </a:path>
            </a:pathLst>
          </a:custGeom>
          <a:blipFill>
            <a:blip r:embed="rId2"/>
            <a:stretch>
              <a:fillRect l="0" t="0" r="0" b="0"/>
            </a:stretch>
          </a:blipFill>
        </p:spPr>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sp>
        <p:nvSpPr>
          <p:cNvPr name="TextBox 4" id="4"/>
          <p:cNvSpPr txBox="true"/>
          <p:nvPr/>
        </p:nvSpPr>
        <p:spPr>
          <a:xfrm rot="0">
            <a:off x="1429171" y="2627940"/>
            <a:ext cx="6625970" cy="5848818"/>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Try–catch dùng để bắt lỗi khi request thất bại.</a:t>
            </a:r>
          </a:p>
          <a:p>
            <a:pPr algn="l">
              <a:lnSpc>
                <a:spcPts val="4200"/>
              </a:lnSpc>
              <a:spcBef>
                <a:spcPct val="0"/>
              </a:spcBef>
            </a:pPr>
          </a:p>
          <a:p>
            <a:pPr algn="l">
              <a:lnSpc>
                <a:spcPts val="4200"/>
              </a:lnSpc>
              <a:spcBef>
                <a:spcPct val="0"/>
              </a:spcBef>
            </a:pPr>
            <a:r>
              <a:rPr lang="en-US" sz="3000">
                <a:solidFill>
                  <a:srgbClr val="000000"/>
                </a:solidFill>
                <a:latin typeface="Muli"/>
                <a:ea typeface="Muli"/>
                <a:cs typeface="Muli"/>
                <a:sym typeface="Muli"/>
              </a:rPr>
              <a:t>DioException chứa thông tin chi tiết (status code, message, data).</a:t>
            </a:r>
          </a:p>
          <a:p>
            <a:pPr algn="l">
              <a:lnSpc>
                <a:spcPts val="4200"/>
              </a:lnSpc>
              <a:spcBef>
                <a:spcPct val="0"/>
              </a:spcBef>
            </a:pPr>
          </a:p>
          <a:p>
            <a:pPr algn="l">
              <a:lnSpc>
                <a:spcPts val="4200"/>
              </a:lnSpc>
              <a:spcBef>
                <a:spcPct val="0"/>
              </a:spcBef>
            </a:pPr>
            <a:r>
              <a:rPr lang="en-US" sz="3000">
                <a:solidFill>
                  <a:srgbClr val="000000"/>
                </a:solidFill>
                <a:latin typeface="Muli"/>
                <a:ea typeface="Muli"/>
                <a:cs typeface="Muli"/>
                <a:sym typeface="Muli"/>
              </a:rPr>
              <a:t>showDioError(context, e) hiển thị lỗi ra giao diện (SnackBar).</a:t>
            </a:r>
          </a:p>
          <a:p>
            <a:pPr algn="l">
              <a:lnSpc>
                <a:spcPts val="4200"/>
              </a:lnSpc>
              <a:spcBef>
                <a:spcPct val="0"/>
              </a:spcBef>
            </a:pPr>
          </a:p>
          <a:p>
            <a:pPr algn="l">
              <a:lnSpc>
                <a:spcPts val="4200"/>
              </a:lnSpc>
              <a:spcBef>
                <a:spcPct val="0"/>
              </a:spcBef>
            </a:pPr>
            <a:r>
              <a:rPr lang="en-US" sz="3000">
                <a:solidFill>
                  <a:srgbClr val="000000"/>
                </a:solidFill>
                <a:latin typeface="Muli"/>
                <a:ea typeface="Muli"/>
                <a:cs typeface="Muli"/>
                <a:sym typeface="Muli"/>
              </a:rPr>
              <a:t>catch (e) dùng cho các lỗi ngoài Dio (ví dụ: lỗi code logic).</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60564" y="2345537"/>
            <a:ext cx="5720893" cy="7266348"/>
          </a:xfrm>
          <a:custGeom>
            <a:avLst/>
            <a:gdLst/>
            <a:ahLst/>
            <a:cxnLst/>
            <a:rect r="r" b="b" t="t" l="l"/>
            <a:pathLst>
              <a:path h="7266348" w="5720893">
                <a:moveTo>
                  <a:pt x="0" y="0"/>
                </a:moveTo>
                <a:lnTo>
                  <a:pt x="5720893" y="0"/>
                </a:lnTo>
                <a:lnTo>
                  <a:pt x="5720893" y="7266347"/>
                </a:lnTo>
                <a:lnTo>
                  <a:pt x="0" y="7266347"/>
                </a:lnTo>
                <a:lnTo>
                  <a:pt x="0" y="0"/>
                </a:lnTo>
                <a:close/>
              </a:path>
            </a:pathLst>
          </a:custGeom>
          <a:blipFill>
            <a:blip r:embed="rId2"/>
            <a:stretch>
              <a:fillRect l="0" t="0" r="0" b="0"/>
            </a:stretch>
          </a:blipFill>
        </p:spPr>
      </p:sp>
      <p:sp>
        <p:nvSpPr>
          <p:cNvPr name="Freeform 3" id="3"/>
          <p:cNvSpPr/>
          <p:nvPr/>
        </p:nvSpPr>
        <p:spPr>
          <a:xfrm flipH="false" flipV="false" rot="0">
            <a:off x="9869589" y="2420963"/>
            <a:ext cx="5511814" cy="7115496"/>
          </a:xfrm>
          <a:custGeom>
            <a:avLst/>
            <a:gdLst/>
            <a:ahLst/>
            <a:cxnLst/>
            <a:rect r="r" b="b" t="t" l="l"/>
            <a:pathLst>
              <a:path h="7115496" w="5511814">
                <a:moveTo>
                  <a:pt x="0" y="0"/>
                </a:moveTo>
                <a:lnTo>
                  <a:pt x="5511814" y="0"/>
                </a:lnTo>
                <a:lnTo>
                  <a:pt x="5511814" y="7115496"/>
                </a:lnTo>
                <a:lnTo>
                  <a:pt x="0" y="7115496"/>
                </a:lnTo>
                <a:lnTo>
                  <a:pt x="0" y="0"/>
                </a:lnTo>
                <a:close/>
              </a:path>
            </a:pathLst>
          </a:custGeom>
          <a:blipFill>
            <a:blip r:embed="rId3"/>
            <a:stretch>
              <a:fillRect l="0" t="0" r="0" b="0"/>
            </a:stretch>
          </a:blipFill>
        </p:spPr>
      </p:sp>
      <p:sp>
        <p:nvSpPr>
          <p:cNvPr name="TextBox 4" id="4"/>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grpSp>
        <p:nvGrpSpPr>
          <p:cNvPr name="Group 5" id="5"/>
          <p:cNvGrpSpPr/>
          <p:nvPr/>
        </p:nvGrpSpPr>
        <p:grpSpPr>
          <a:xfrm rot="0">
            <a:off x="15740861" y="6749958"/>
            <a:ext cx="4596322" cy="459632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4803" y="762807"/>
            <a:ext cx="6778130" cy="2120482"/>
          </a:xfrm>
          <a:custGeom>
            <a:avLst/>
            <a:gdLst/>
            <a:ahLst/>
            <a:cxnLst/>
            <a:rect r="r" b="b" t="t" l="l"/>
            <a:pathLst>
              <a:path h="2120482" w="6778130">
                <a:moveTo>
                  <a:pt x="0" y="0"/>
                </a:moveTo>
                <a:lnTo>
                  <a:pt x="6778130" y="0"/>
                </a:lnTo>
                <a:lnTo>
                  <a:pt x="6778130" y="2120482"/>
                </a:lnTo>
                <a:lnTo>
                  <a:pt x="0" y="2120482"/>
                </a:lnTo>
                <a:lnTo>
                  <a:pt x="0" y="0"/>
                </a:lnTo>
                <a:close/>
              </a:path>
            </a:pathLst>
          </a:custGeom>
          <a:blipFill>
            <a:blip r:embed="rId2"/>
            <a:stretch>
              <a:fillRect l="0" t="0" r="-2610" b="-10698"/>
            </a:stretch>
          </a:blipFill>
        </p:spPr>
      </p:sp>
      <p:sp>
        <p:nvSpPr>
          <p:cNvPr name="Freeform 3" id="3"/>
          <p:cNvSpPr/>
          <p:nvPr/>
        </p:nvSpPr>
        <p:spPr>
          <a:xfrm flipH="false" flipV="false" rot="-424401">
            <a:off x="-4912772" y="-3967156"/>
            <a:ext cx="21929002" cy="7934312"/>
          </a:xfrm>
          <a:custGeom>
            <a:avLst/>
            <a:gdLst/>
            <a:ahLst/>
            <a:cxnLst/>
            <a:rect r="r" b="b" t="t" l="l"/>
            <a:pathLst>
              <a:path h="7934312" w="21929002">
                <a:moveTo>
                  <a:pt x="0" y="0"/>
                </a:moveTo>
                <a:lnTo>
                  <a:pt x="21929001" y="0"/>
                </a:lnTo>
                <a:lnTo>
                  <a:pt x="21929001" y="7934312"/>
                </a:lnTo>
                <a:lnTo>
                  <a:pt x="0" y="7934312"/>
                </a:lnTo>
                <a:lnTo>
                  <a:pt x="0" y="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33377" y="1328979"/>
            <a:ext cx="5820981" cy="1150063"/>
          </a:xfrm>
          <a:prstGeom prst="rect">
            <a:avLst/>
          </a:prstGeom>
        </p:spPr>
        <p:txBody>
          <a:bodyPr anchor="t" rtlCol="false" tIns="0" lIns="0" bIns="0" rIns="0">
            <a:spAutoFit/>
          </a:bodyPr>
          <a:lstStyle/>
          <a:p>
            <a:pPr algn="l">
              <a:lnSpc>
                <a:spcPts val="8662"/>
              </a:lnSpc>
            </a:pPr>
            <a:r>
              <a:rPr lang="en-US" b="true" sz="8662">
                <a:solidFill>
                  <a:srgbClr val="3D36A8"/>
                </a:solidFill>
                <a:latin typeface="Noto Sans Bold"/>
                <a:ea typeface="Noto Sans Bold"/>
                <a:cs typeface="Noto Sans Bold"/>
                <a:sym typeface="Noto Sans Bold"/>
              </a:rPr>
              <a:t>NỘI DUNG</a:t>
            </a:r>
          </a:p>
        </p:txBody>
      </p:sp>
      <p:sp>
        <p:nvSpPr>
          <p:cNvPr name="TextBox 5" id="5"/>
          <p:cNvSpPr txBox="true"/>
          <p:nvPr/>
        </p:nvSpPr>
        <p:spPr>
          <a:xfrm rot="0">
            <a:off x="1675166" y="3504932"/>
            <a:ext cx="13480232" cy="3910890"/>
          </a:xfrm>
          <a:prstGeom prst="rect">
            <a:avLst/>
          </a:prstGeom>
        </p:spPr>
        <p:txBody>
          <a:bodyPr anchor="t" rtlCol="false" tIns="0" lIns="0" bIns="0" rIns="0">
            <a:spAutoFit/>
          </a:bodyPr>
          <a:lstStyle/>
          <a:p>
            <a:pPr algn="l" marL="1087027" indent="-543513" lvl="1">
              <a:lnSpc>
                <a:spcPts val="7048"/>
              </a:lnSpc>
              <a:buAutoNum type="arabicPeriod" startAt="1"/>
            </a:pPr>
            <a:r>
              <a:rPr lang="en-US" sz="5034">
                <a:solidFill>
                  <a:srgbClr val="3D36A8"/>
                </a:solidFill>
                <a:latin typeface="Noto Sans"/>
                <a:ea typeface="Noto Sans"/>
                <a:cs typeface="Noto Sans"/>
                <a:sym typeface="Noto Sans"/>
              </a:rPr>
              <a:t> REST API</a:t>
            </a:r>
          </a:p>
          <a:p>
            <a:pPr algn="l" marL="1087027" indent="-543513" lvl="1">
              <a:lnSpc>
                <a:spcPts val="7048"/>
              </a:lnSpc>
              <a:buAutoNum type="arabicPeriod" startAt="1"/>
            </a:pPr>
            <a:r>
              <a:rPr lang="en-US" sz="5034">
                <a:solidFill>
                  <a:srgbClr val="3D36A8"/>
                </a:solidFill>
                <a:latin typeface="Noto Sans"/>
                <a:ea typeface="Noto Sans"/>
                <a:cs typeface="Noto Sans"/>
                <a:sym typeface="Noto Sans"/>
              </a:rPr>
              <a:t>Ứng dụng Flutter</a:t>
            </a:r>
          </a:p>
          <a:p>
            <a:pPr algn="l" marL="1087027" indent="-543513" lvl="1">
              <a:lnSpc>
                <a:spcPts val="7048"/>
              </a:lnSpc>
              <a:buAutoNum type="arabicPeriod" startAt="1"/>
            </a:pPr>
            <a:r>
              <a:rPr lang="en-US" sz="5034">
                <a:solidFill>
                  <a:srgbClr val="3D36A8"/>
                </a:solidFill>
                <a:latin typeface="Noto Sans"/>
                <a:ea typeface="Noto Sans"/>
                <a:cs typeface="Noto Sans"/>
                <a:sym typeface="Noto Sans"/>
              </a:rPr>
              <a:t>Authentication và Interceptor với Dio</a:t>
            </a:r>
          </a:p>
          <a:p>
            <a:pPr algn="l" marL="1087027" indent="-543513" lvl="1">
              <a:lnSpc>
                <a:spcPts val="7048"/>
              </a:lnSpc>
              <a:buAutoNum type="arabicPeriod" startAt="1"/>
            </a:pPr>
            <a:r>
              <a:rPr lang="en-US" sz="5034">
                <a:solidFill>
                  <a:srgbClr val="3D36A8"/>
                </a:solidFill>
                <a:latin typeface="Noto Sans"/>
                <a:ea typeface="Noto Sans"/>
                <a:cs typeface="Noto Sans"/>
                <a:sym typeface="Noto Sans"/>
              </a:rPr>
              <a:t>Error Handling và Retry Mechanism</a:t>
            </a:r>
          </a:p>
          <a:p>
            <a:pPr algn="l">
              <a:lnSpc>
                <a:spcPts val="2836"/>
              </a:lnSpc>
            </a:pP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sp>
        <p:nvSpPr>
          <p:cNvPr name="TextBox 3" id="3"/>
          <p:cNvSpPr txBox="true"/>
          <p:nvPr/>
        </p:nvSpPr>
        <p:spPr>
          <a:xfrm rot="0">
            <a:off x="2084219" y="1770969"/>
            <a:ext cx="13444434" cy="744914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Cơ</a:t>
            </a:r>
            <a:r>
              <a:rPr lang="en-US" sz="3000">
                <a:solidFill>
                  <a:srgbClr val="000000"/>
                </a:solidFill>
                <a:latin typeface="Muli"/>
                <a:ea typeface="Muli"/>
                <a:cs typeface="Muli"/>
                <a:sym typeface="Muli"/>
              </a:rPr>
              <a:t> chế Retry (Thử lại Request)</a:t>
            </a:r>
          </a:p>
          <a:p>
            <a:pPr algn="l">
              <a:lnSpc>
                <a:spcPts val="4200"/>
              </a:lnSpc>
              <a:spcBef>
                <a:spcPct val="0"/>
              </a:spcBef>
            </a:pPr>
            <a:r>
              <a:rPr lang="en-US" sz="3000">
                <a:solidFill>
                  <a:srgbClr val="000000"/>
                </a:solidFill>
                <a:latin typeface="Muli"/>
                <a:ea typeface="Muli"/>
                <a:cs typeface="Muli"/>
                <a:sym typeface="Muli"/>
              </a:rPr>
              <a:t>- Khi nào cần Retry?</a:t>
            </a:r>
          </a:p>
          <a:p>
            <a:pPr algn="l">
              <a:lnSpc>
                <a:spcPts val="4200"/>
              </a:lnSpc>
              <a:spcBef>
                <a:spcPct val="0"/>
              </a:spcBef>
            </a:pPr>
            <a:r>
              <a:rPr lang="en-US" sz="3000">
                <a:solidFill>
                  <a:srgbClr val="000000"/>
                </a:solidFill>
                <a:latin typeface="Muli"/>
                <a:ea typeface="Muli"/>
                <a:cs typeface="Muli"/>
                <a:sym typeface="Muli"/>
              </a:rPr>
              <a:t>Có 2 trường hợp phổ biến:</a:t>
            </a:r>
          </a:p>
          <a:p>
            <a:pPr algn="l" marL="647700" indent="-323850" lvl="1">
              <a:lnSpc>
                <a:spcPts val="4200"/>
              </a:lnSpc>
              <a:spcBef>
                <a:spcPct val="0"/>
              </a:spcBef>
              <a:buFont typeface="Arial"/>
              <a:buChar char="•"/>
            </a:pPr>
            <a:r>
              <a:rPr lang="en-US" sz="3000">
                <a:solidFill>
                  <a:srgbClr val="000000"/>
                </a:solidFill>
                <a:latin typeface="Muli"/>
                <a:ea typeface="Muli"/>
                <a:cs typeface="Muli"/>
                <a:sym typeface="Muli"/>
              </a:rPr>
              <a:t>Lỗi mạng tạm thời (timeout, mất Wi-Fi ngắn)</a:t>
            </a:r>
          </a:p>
          <a:p>
            <a:pPr algn="l" marL="647700" indent="-323850" lvl="1">
              <a:lnSpc>
                <a:spcPts val="4200"/>
              </a:lnSpc>
              <a:spcBef>
                <a:spcPct val="0"/>
              </a:spcBef>
              <a:buFont typeface="Arial"/>
              <a:buChar char="•"/>
            </a:pPr>
            <a:r>
              <a:rPr lang="en-US" sz="3000">
                <a:solidFill>
                  <a:srgbClr val="000000"/>
                </a:solidFill>
                <a:latin typeface="Muli"/>
                <a:ea typeface="Muli"/>
                <a:cs typeface="Muli"/>
                <a:sym typeface="Muli"/>
              </a:rPr>
              <a:t>Token hết hạn → refresh thành công → cần gửi lại request cũ</a:t>
            </a:r>
          </a:p>
          <a:p>
            <a:pPr algn="l">
              <a:lnSpc>
                <a:spcPts val="4200"/>
              </a:lnSpc>
              <a:spcBef>
                <a:spcPct val="0"/>
              </a:spcBef>
            </a:pPr>
          </a:p>
          <a:p>
            <a:pPr algn="l">
              <a:lnSpc>
                <a:spcPts val="4200"/>
              </a:lnSpc>
              <a:spcBef>
                <a:spcPct val="0"/>
              </a:spcBef>
            </a:pPr>
            <a:r>
              <a:rPr lang="en-US" sz="3000">
                <a:solidFill>
                  <a:srgbClr val="000000"/>
                </a:solidFill>
                <a:latin typeface="Muli"/>
                <a:ea typeface="Muli"/>
                <a:cs typeface="Muli"/>
                <a:sym typeface="Muli"/>
              </a:rPr>
              <a:t>- Retry bằng cách thủ công (trong Interceptor)</a:t>
            </a:r>
          </a:p>
          <a:p>
            <a:pPr algn="l">
              <a:lnSpc>
                <a:spcPts val="4200"/>
              </a:lnSpc>
              <a:spcBef>
                <a:spcPct val="0"/>
              </a:spcBef>
            </a:pPr>
          </a:p>
          <a:p>
            <a:pPr algn="l">
              <a:lnSpc>
                <a:spcPts val="4200"/>
              </a:lnSpc>
              <a:spcBef>
                <a:spcPct val="0"/>
              </a:spcBef>
            </a:pPr>
            <a:r>
              <a:rPr lang="en-US" sz="3000">
                <a:solidFill>
                  <a:srgbClr val="000000"/>
                </a:solidFill>
                <a:latin typeface="Muli"/>
                <a:ea typeface="Muli"/>
                <a:cs typeface="Muli"/>
                <a:sym typeface="Muli"/>
              </a:rPr>
              <a:t>Trong code AuthInterceptor, cơ chế retry tự động khi refresh token:</a:t>
            </a:r>
          </a:p>
          <a:p>
            <a:pPr algn="l">
              <a:lnSpc>
                <a:spcPts val="4200"/>
              </a:lnSpc>
              <a:spcBef>
                <a:spcPct val="0"/>
              </a:spcBef>
            </a:pPr>
            <a:r>
              <a:rPr lang="en-US" sz="3000">
                <a:solidFill>
                  <a:srgbClr val="000000"/>
                </a:solidFill>
                <a:latin typeface="Muli"/>
                <a:ea typeface="Muli"/>
                <a:cs typeface="Muli"/>
                <a:sym typeface="Muli"/>
              </a:rPr>
              <a:t>err.requestOptions.headers['Authorization'] = 'Bearer $newAccessToken';</a:t>
            </a:r>
          </a:p>
          <a:p>
            <a:pPr algn="l">
              <a:lnSpc>
                <a:spcPts val="4200"/>
              </a:lnSpc>
              <a:spcBef>
                <a:spcPct val="0"/>
              </a:spcBef>
            </a:pPr>
            <a:r>
              <a:rPr lang="en-US" sz="3000">
                <a:solidFill>
                  <a:srgbClr val="000000"/>
                </a:solidFill>
                <a:latin typeface="Muli"/>
                <a:ea typeface="Muli"/>
                <a:cs typeface="Muli"/>
                <a:sym typeface="Muli"/>
              </a:rPr>
              <a:t>final cloneReq = await dio.fetch(err.requestOptions);</a:t>
            </a:r>
          </a:p>
          <a:p>
            <a:pPr algn="l">
              <a:lnSpc>
                <a:spcPts val="4200"/>
              </a:lnSpc>
              <a:spcBef>
                <a:spcPct val="0"/>
              </a:spcBef>
            </a:pPr>
            <a:r>
              <a:rPr lang="en-US" sz="3000">
                <a:solidFill>
                  <a:srgbClr val="000000"/>
                </a:solidFill>
                <a:latin typeface="Muli"/>
                <a:ea typeface="Muli"/>
                <a:cs typeface="Muli"/>
                <a:sym typeface="Muli"/>
              </a:rPr>
              <a:t>return handler.resolve(cloneReq);</a:t>
            </a:r>
          </a:p>
          <a:p>
            <a:pPr algn="l">
              <a:lnSpc>
                <a:spcPts val="4200"/>
              </a:lnSpc>
              <a:spcBef>
                <a:spcPct val="0"/>
              </a:spcBef>
            </a:pPr>
            <a:r>
              <a:rPr lang="en-US" sz="3000">
                <a:solidFill>
                  <a:srgbClr val="000000"/>
                </a:solidFill>
                <a:latin typeface="Muli"/>
                <a:ea typeface="Muli"/>
                <a:cs typeface="Muli"/>
                <a:sym typeface="Muli"/>
              </a:rPr>
              <a:t>- Dòng dio.fetch() chính là retry lại request ban đầu sau khi có token mới.</a:t>
            </a:r>
          </a:p>
          <a:p>
            <a:pPr algn="l">
              <a:lnSpc>
                <a:spcPts val="4200"/>
              </a:lnSpc>
              <a:spcBef>
                <a:spcPct val="0"/>
              </a:spcBef>
            </a:pPr>
          </a:p>
        </p:txBody>
      </p:sp>
      <p:grpSp>
        <p:nvGrpSpPr>
          <p:cNvPr name="Group 4" id="4"/>
          <p:cNvGrpSpPr/>
          <p:nvPr/>
        </p:nvGrpSpPr>
        <p:grpSpPr>
          <a:xfrm rot="0">
            <a:off x="15740861" y="674995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9171" y="2818804"/>
            <a:ext cx="7068243" cy="6105642"/>
          </a:xfrm>
          <a:custGeom>
            <a:avLst/>
            <a:gdLst/>
            <a:ahLst/>
            <a:cxnLst/>
            <a:rect r="r" b="b" t="t" l="l"/>
            <a:pathLst>
              <a:path h="6105642" w="7068243">
                <a:moveTo>
                  <a:pt x="0" y="0"/>
                </a:moveTo>
                <a:lnTo>
                  <a:pt x="7068243" y="0"/>
                </a:lnTo>
                <a:lnTo>
                  <a:pt x="7068243" y="6105642"/>
                </a:lnTo>
                <a:lnTo>
                  <a:pt x="0" y="6105642"/>
                </a:lnTo>
                <a:lnTo>
                  <a:pt x="0" y="0"/>
                </a:lnTo>
                <a:close/>
              </a:path>
            </a:pathLst>
          </a:custGeom>
          <a:blipFill>
            <a:blip r:embed="rId2"/>
            <a:stretch>
              <a:fillRect l="0" t="0" r="0" b="0"/>
            </a:stretch>
          </a:blipFill>
        </p:spPr>
      </p:sp>
      <p:sp>
        <p:nvSpPr>
          <p:cNvPr name="Freeform 3" id="3"/>
          <p:cNvSpPr/>
          <p:nvPr/>
        </p:nvSpPr>
        <p:spPr>
          <a:xfrm flipH="false" flipV="false" rot="0">
            <a:off x="8806436" y="3068181"/>
            <a:ext cx="9174221" cy="5606888"/>
          </a:xfrm>
          <a:custGeom>
            <a:avLst/>
            <a:gdLst/>
            <a:ahLst/>
            <a:cxnLst/>
            <a:rect r="r" b="b" t="t" l="l"/>
            <a:pathLst>
              <a:path h="5606888" w="9174221">
                <a:moveTo>
                  <a:pt x="0" y="0"/>
                </a:moveTo>
                <a:lnTo>
                  <a:pt x="9174222" y="0"/>
                </a:lnTo>
                <a:lnTo>
                  <a:pt x="9174222" y="5606888"/>
                </a:lnTo>
                <a:lnTo>
                  <a:pt x="0" y="5606888"/>
                </a:lnTo>
                <a:lnTo>
                  <a:pt x="0" y="0"/>
                </a:lnTo>
                <a:close/>
              </a:path>
            </a:pathLst>
          </a:custGeom>
          <a:blipFill>
            <a:blip r:embed="rId3"/>
            <a:stretch>
              <a:fillRect l="0" t="-1062" r="-6491" b="0"/>
            </a:stretch>
          </a:blipFill>
        </p:spPr>
      </p:sp>
      <p:sp>
        <p:nvSpPr>
          <p:cNvPr name="TextBox 4" id="4"/>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sp>
        <p:nvSpPr>
          <p:cNvPr name="TextBox 5" id="5"/>
          <p:cNvSpPr txBox="true"/>
          <p:nvPr/>
        </p:nvSpPr>
        <p:spPr>
          <a:xfrm rot="0">
            <a:off x="2084219" y="1770969"/>
            <a:ext cx="13444434" cy="104783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tự viết hàm retry có giới hạn số lần thử.</a:t>
            </a:r>
          </a:p>
          <a:p>
            <a:pPr algn="l">
              <a:lnSpc>
                <a:spcPts val="420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29897" y="1991952"/>
            <a:ext cx="11301259" cy="3715289"/>
          </a:xfrm>
          <a:custGeom>
            <a:avLst/>
            <a:gdLst/>
            <a:ahLst/>
            <a:cxnLst/>
            <a:rect r="r" b="b" t="t" l="l"/>
            <a:pathLst>
              <a:path h="3715289" w="11301259">
                <a:moveTo>
                  <a:pt x="0" y="0"/>
                </a:moveTo>
                <a:lnTo>
                  <a:pt x="11301259" y="0"/>
                </a:lnTo>
                <a:lnTo>
                  <a:pt x="11301259" y="3715289"/>
                </a:lnTo>
                <a:lnTo>
                  <a:pt x="0" y="3715289"/>
                </a:lnTo>
                <a:lnTo>
                  <a:pt x="0" y="0"/>
                </a:lnTo>
                <a:close/>
              </a:path>
            </a:pathLst>
          </a:custGeom>
          <a:blipFill>
            <a:blip r:embed="rId2"/>
            <a:stretch>
              <a:fillRect l="0" t="0" r="0" b="0"/>
            </a:stretch>
          </a:blipFill>
        </p:spPr>
      </p:sp>
      <p:sp>
        <p:nvSpPr>
          <p:cNvPr name="TextBox 3" id="3"/>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sp>
        <p:nvSpPr>
          <p:cNvPr name="TextBox 4" id="4"/>
          <p:cNvSpPr txBox="true"/>
          <p:nvPr/>
        </p:nvSpPr>
        <p:spPr>
          <a:xfrm rot="0">
            <a:off x="1767501" y="6679582"/>
            <a:ext cx="13442900" cy="211472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uli"/>
                <a:ea typeface="Muli"/>
                <a:cs typeface="Muli"/>
                <a:sym typeface="Muli"/>
              </a:rPr>
              <a:t>Bao bọc lời gọi API (ở đây là dio.get('/posts')) bằng hàm _retryRequest() giúp:</a:t>
            </a:r>
          </a:p>
          <a:p>
            <a:pPr algn="l">
              <a:lnSpc>
                <a:spcPts val="4200"/>
              </a:lnSpc>
              <a:spcBef>
                <a:spcPct val="0"/>
              </a:spcBef>
            </a:pPr>
            <a:r>
              <a:rPr lang="en-US" sz="3000">
                <a:solidFill>
                  <a:srgbClr val="000000"/>
                </a:solidFill>
                <a:latin typeface="Muli"/>
                <a:ea typeface="Muli"/>
                <a:cs typeface="Muli"/>
                <a:sym typeface="Muli"/>
              </a:rPr>
              <a:t>Thử lại nhiều lần trước khi kết luận là thất bại.</a:t>
            </a:r>
          </a:p>
          <a:p>
            <a:pPr algn="l">
              <a:lnSpc>
                <a:spcPts val="4200"/>
              </a:lnSpc>
              <a:spcBef>
                <a:spcPct val="0"/>
              </a:spcBef>
            </a:pPr>
            <a:r>
              <a:rPr lang="en-US" sz="3000">
                <a:solidFill>
                  <a:srgbClr val="000000"/>
                </a:solidFill>
                <a:latin typeface="Muli"/>
                <a:ea typeface="Muli"/>
                <a:cs typeface="Muli"/>
                <a:sym typeface="Muli"/>
              </a:rPr>
              <a:t>Tự động chờ một khoảng delay giữa các lần thử (ví dụ 2 giây).</a:t>
            </a:r>
          </a:p>
          <a:p>
            <a:pPr algn="l">
              <a:lnSpc>
                <a:spcPts val="4200"/>
              </a:lnSpc>
              <a:spcBef>
                <a:spcPct val="0"/>
              </a:spcBef>
            </a:pPr>
            <a:r>
              <a:rPr lang="en-US" sz="3000">
                <a:solidFill>
                  <a:srgbClr val="000000"/>
                </a:solidFill>
                <a:latin typeface="Muli"/>
                <a:ea typeface="Muli"/>
                <a:cs typeface="Muli"/>
                <a:sym typeface="Muli"/>
              </a:rPr>
              <a:t>Bỏ qua lỗi tạm thời như timeout, socket, network error.</a:t>
            </a:r>
          </a:p>
        </p:txBody>
      </p:sp>
      <p:grpSp>
        <p:nvGrpSpPr>
          <p:cNvPr name="Group 5" id="5"/>
          <p:cNvGrpSpPr/>
          <p:nvPr/>
        </p:nvGrpSpPr>
        <p:grpSpPr>
          <a:xfrm rot="0">
            <a:off x="15740861" y="6749958"/>
            <a:ext cx="4596322" cy="459632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4061" y="2870614"/>
            <a:ext cx="4319996" cy="5736769"/>
          </a:xfrm>
          <a:custGeom>
            <a:avLst/>
            <a:gdLst/>
            <a:ahLst/>
            <a:cxnLst/>
            <a:rect r="r" b="b" t="t" l="l"/>
            <a:pathLst>
              <a:path h="5736769" w="4319996">
                <a:moveTo>
                  <a:pt x="0" y="0"/>
                </a:moveTo>
                <a:lnTo>
                  <a:pt x="4319996" y="0"/>
                </a:lnTo>
                <a:lnTo>
                  <a:pt x="4319996" y="5736770"/>
                </a:lnTo>
                <a:lnTo>
                  <a:pt x="0" y="5736770"/>
                </a:lnTo>
                <a:lnTo>
                  <a:pt x="0" y="0"/>
                </a:lnTo>
                <a:close/>
              </a:path>
            </a:pathLst>
          </a:custGeom>
          <a:blipFill>
            <a:blip r:embed="rId2"/>
            <a:stretch>
              <a:fillRect l="0" t="0" r="0" b="0"/>
            </a:stretch>
          </a:blipFill>
        </p:spPr>
      </p:sp>
      <p:sp>
        <p:nvSpPr>
          <p:cNvPr name="Freeform 3" id="3"/>
          <p:cNvSpPr/>
          <p:nvPr/>
        </p:nvSpPr>
        <p:spPr>
          <a:xfrm flipH="false" flipV="false" rot="0">
            <a:off x="6438681" y="4411120"/>
            <a:ext cx="11127429" cy="3013057"/>
          </a:xfrm>
          <a:custGeom>
            <a:avLst/>
            <a:gdLst/>
            <a:ahLst/>
            <a:cxnLst/>
            <a:rect r="r" b="b" t="t" l="l"/>
            <a:pathLst>
              <a:path h="3013057" w="11127429">
                <a:moveTo>
                  <a:pt x="0" y="0"/>
                </a:moveTo>
                <a:lnTo>
                  <a:pt x="11127429" y="0"/>
                </a:lnTo>
                <a:lnTo>
                  <a:pt x="11127429" y="3013057"/>
                </a:lnTo>
                <a:lnTo>
                  <a:pt x="0" y="3013057"/>
                </a:lnTo>
                <a:lnTo>
                  <a:pt x="0" y="0"/>
                </a:lnTo>
                <a:close/>
              </a:path>
            </a:pathLst>
          </a:custGeom>
          <a:blipFill>
            <a:blip r:embed="rId3"/>
            <a:stretch>
              <a:fillRect l="0" t="0" r="0" b="0"/>
            </a:stretch>
          </a:blipFill>
        </p:spPr>
      </p:sp>
      <p:sp>
        <p:nvSpPr>
          <p:cNvPr name="TextBox 4" id="4"/>
          <p:cNvSpPr txBox="true"/>
          <p:nvPr/>
        </p:nvSpPr>
        <p:spPr>
          <a:xfrm rot="0">
            <a:off x="1429171" y="775928"/>
            <a:ext cx="13251940" cy="1216025"/>
          </a:xfrm>
          <a:prstGeom prst="rect">
            <a:avLst/>
          </a:prstGeom>
        </p:spPr>
        <p:txBody>
          <a:bodyPr anchor="t" rtlCol="false" tIns="0" lIns="0" bIns="0" rIns="0">
            <a:spAutoFit/>
          </a:bodyPr>
          <a:lstStyle/>
          <a:p>
            <a:pPr algn="l">
              <a:lnSpc>
                <a:spcPts val="4900"/>
              </a:lnSpc>
            </a:pPr>
            <a:r>
              <a:rPr lang="en-US" sz="3500" b="true">
                <a:solidFill>
                  <a:srgbClr val="000000"/>
                </a:solidFill>
                <a:latin typeface="Muli Bold"/>
                <a:ea typeface="Muli Bold"/>
                <a:cs typeface="Muli Bold"/>
                <a:sym typeface="Muli Bold"/>
              </a:rPr>
              <a:t>4. Error Handling và Retry Mechanism </a:t>
            </a:r>
          </a:p>
          <a:p>
            <a:pPr algn="l">
              <a:lnSpc>
                <a:spcPts val="4900"/>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1351759" y="933450"/>
            <a:ext cx="4568944" cy="1739901"/>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TÀI LIỆU THAM KHẢO</a:t>
            </a:r>
          </a:p>
        </p:txBody>
      </p:sp>
      <p:grpSp>
        <p:nvGrpSpPr>
          <p:cNvPr name="Group 4" id="4"/>
          <p:cNvGrpSpPr/>
          <p:nvPr/>
        </p:nvGrpSpPr>
        <p:grpSpPr>
          <a:xfrm rot="0">
            <a:off x="15740861" y="674995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5324660" y="9048119"/>
            <a:ext cx="596043" cy="59604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512116" y="3086057"/>
            <a:ext cx="15263767" cy="4794250"/>
          </a:xfrm>
          <a:prstGeom prst="rect">
            <a:avLst/>
          </a:prstGeom>
        </p:spPr>
        <p:txBody>
          <a:bodyPr anchor="t" rtlCol="false" tIns="0" lIns="0" bIns="0" rIns="0">
            <a:spAutoFit/>
          </a:bodyPr>
          <a:lstStyle/>
          <a:p>
            <a:pPr algn="l">
              <a:lnSpc>
                <a:spcPts val="3499"/>
              </a:lnSpc>
            </a:pPr>
            <a:r>
              <a:rPr lang="en-US" sz="2499">
                <a:solidFill>
                  <a:srgbClr val="000000"/>
                </a:solidFill>
                <a:latin typeface="Muli"/>
                <a:ea typeface="Muli"/>
                <a:cs typeface="Muli"/>
                <a:sym typeface="Muli"/>
              </a:rPr>
              <a:t>DIO package</a:t>
            </a:r>
          </a:p>
          <a:p>
            <a:pPr algn="l">
              <a:lnSpc>
                <a:spcPts val="3499"/>
              </a:lnSpc>
            </a:pPr>
            <a:r>
              <a:rPr lang="en-US" sz="2499">
                <a:solidFill>
                  <a:srgbClr val="000000"/>
                </a:solidFill>
                <a:latin typeface="Muli"/>
                <a:ea typeface="Muli"/>
                <a:cs typeface="Muli"/>
                <a:sym typeface="Muli"/>
              </a:rPr>
              <a:t>https://pub.dev/packages/dio</a:t>
            </a:r>
          </a:p>
          <a:p>
            <a:pPr algn="l">
              <a:lnSpc>
                <a:spcPts val="3499"/>
              </a:lnSpc>
            </a:pPr>
          </a:p>
          <a:p>
            <a:pPr algn="l">
              <a:lnSpc>
                <a:spcPts val="3499"/>
              </a:lnSpc>
            </a:pPr>
            <a:r>
              <a:rPr lang="en-US" sz="2499">
                <a:solidFill>
                  <a:srgbClr val="000000"/>
                </a:solidFill>
                <a:latin typeface="Muli"/>
                <a:ea typeface="Muli"/>
                <a:cs typeface="Muli"/>
                <a:sym typeface="Muli"/>
              </a:rPr>
              <a:t>HTTP package</a:t>
            </a:r>
          </a:p>
          <a:p>
            <a:pPr algn="l">
              <a:lnSpc>
                <a:spcPts val="3499"/>
              </a:lnSpc>
            </a:pPr>
            <a:r>
              <a:rPr lang="en-US" sz="2499">
                <a:solidFill>
                  <a:srgbClr val="000000"/>
                </a:solidFill>
                <a:latin typeface="Muli"/>
                <a:ea typeface="Muli"/>
                <a:cs typeface="Muli"/>
                <a:sym typeface="Muli"/>
              </a:rPr>
              <a:t>https://pub.dev/packages/http</a:t>
            </a:r>
          </a:p>
          <a:p>
            <a:pPr algn="l">
              <a:lnSpc>
                <a:spcPts val="3499"/>
              </a:lnSpc>
            </a:pPr>
          </a:p>
          <a:p>
            <a:pPr algn="l">
              <a:lnSpc>
                <a:spcPts val="3499"/>
              </a:lnSpc>
              <a:spcBef>
                <a:spcPct val="0"/>
              </a:spcBef>
            </a:pPr>
            <a:r>
              <a:rPr lang="en-US" sz="2499">
                <a:solidFill>
                  <a:srgbClr val="000000"/>
                </a:solidFill>
                <a:latin typeface="Muli"/>
                <a:ea typeface="Muli"/>
                <a:cs typeface="Muli"/>
                <a:sym typeface="Muli"/>
              </a:rPr>
              <a:t>Refresh JWT Token Interceptor in Flutter, </a:t>
            </a:r>
          </a:p>
          <a:p>
            <a:pPr algn="l">
              <a:lnSpc>
                <a:spcPts val="3499"/>
              </a:lnSpc>
              <a:spcBef>
                <a:spcPct val="0"/>
              </a:spcBef>
            </a:pPr>
            <a:r>
              <a:rPr lang="en-US" sz="2499">
                <a:solidFill>
                  <a:srgbClr val="000000"/>
                </a:solidFill>
                <a:latin typeface="Muli"/>
                <a:ea typeface="Muli"/>
                <a:cs typeface="Muli"/>
                <a:sym typeface="Muli"/>
              </a:rPr>
              <a:t>https://www.dev-influence.com/article/refresh-jwt-token-interceptor-in-flutter</a:t>
            </a:r>
          </a:p>
          <a:p>
            <a:pPr algn="l">
              <a:lnSpc>
                <a:spcPts val="3499"/>
              </a:lnSpc>
              <a:spcBef>
                <a:spcPct val="0"/>
              </a:spcBef>
            </a:pPr>
          </a:p>
          <a:p>
            <a:pPr algn="l">
              <a:lnSpc>
                <a:spcPts val="3499"/>
              </a:lnSpc>
              <a:spcBef>
                <a:spcPct val="0"/>
              </a:spcBef>
            </a:pPr>
            <a:r>
              <a:rPr lang="en-US" sz="2499">
                <a:solidFill>
                  <a:srgbClr val="000000"/>
                </a:solidFill>
                <a:latin typeface="Muli"/>
                <a:ea typeface="Muli"/>
                <a:cs typeface="Muli"/>
                <a:sym typeface="Muli"/>
              </a:rPr>
              <a:t>Error Handling with Dio in Flutter Apps</a:t>
            </a:r>
          </a:p>
          <a:p>
            <a:pPr algn="l">
              <a:lnSpc>
                <a:spcPts val="3499"/>
              </a:lnSpc>
              <a:spcBef>
                <a:spcPct val="0"/>
              </a:spcBef>
            </a:pPr>
            <a:r>
              <a:rPr lang="en-US" sz="2499">
                <a:solidFill>
                  <a:srgbClr val="000000"/>
                </a:solidFill>
                <a:latin typeface="Muli"/>
                <a:ea typeface="Muli"/>
                <a:cs typeface="Muli"/>
                <a:sym typeface="Muli"/>
              </a:rPr>
              <a:t>https://tillitsdone.com/blogs/error-handling-with-dio-flutter/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24401">
            <a:off x="-826077" y="-5120981"/>
            <a:ext cx="21929002" cy="7934312"/>
          </a:xfrm>
          <a:custGeom>
            <a:avLst/>
            <a:gdLst/>
            <a:ahLst/>
            <a:cxnLst/>
            <a:rect r="r" b="b" t="t" l="l"/>
            <a:pathLst>
              <a:path h="7934312" w="21929002">
                <a:moveTo>
                  <a:pt x="0" y="0"/>
                </a:moveTo>
                <a:lnTo>
                  <a:pt x="21929002" y="0"/>
                </a:lnTo>
                <a:lnTo>
                  <a:pt x="21929002" y="7934312"/>
                </a:lnTo>
                <a:lnTo>
                  <a:pt x="0" y="7934312"/>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4401">
            <a:off x="-1339724" y="6993087"/>
            <a:ext cx="21929002" cy="7934312"/>
          </a:xfrm>
          <a:custGeom>
            <a:avLst/>
            <a:gdLst/>
            <a:ahLst/>
            <a:cxnLst/>
            <a:rect r="r" b="b" t="t" l="l"/>
            <a:pathLst>
              <a:path h="7934312" w="21929002">
                <a:moveTo>
                  <a:pt x="0" y="0"/>
                </a:moveTo>
                <a:lnTo>
                  <a:pt x="21929002" y="0"/>
                </a:lnTo>
                <a:lnTo>
                  <a:pt x="21929002" y="7934312"/>
                </a:lnTo>
                <a:lnTo>
                  <a:pt x="0" y="7934312"/>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72866" y="4925291"/>
            <a:ext cx="6673096" cy="8229600"/>
          </a:xfrm>
          <a:custGeom>
            <a:avLst/>
            <a:gdLst/>
            <a:ahLst/>
            <a:cxnLst/>
            <a:rect r="r" b="b" t="t" l="l"/>
            <a:pathLst>
              <a:path h="8229600" w="6673096">
                <a:moveTo>
                  <a:pt x="0" y="0"/>
                </a:moveTo>
                <a:lnTo>
                  <a:pt x="6673096" y="0"/>
                </a:lnTo>
                <a:lnTo>
                  <a:pt x="667309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505835" y="-2374323"/>
            <a:ext cx="6966602" cy="8229600"/>
          </a:xfrm>
          <a:custGeom>
            <a:avLst/>
            <a:gdLst/>
            <a:ahLst/>
            <a:cxnLst/>
            <a:rect r="r" b="b" t="t" l="l"/>
            <a:pathLst>
              <a:path h="8229600" w="6966602">
                <a:moveTo>
                  <a:pt x="0" y="0"/>
                </a:moveTo>
                <a:lnTo>
                  <a:pt x="6966602" y="0"/>
                </a:lnTo>
                <a:lnTo>
                  <a:pt x="6966602" y="8229600"/>
                </a:lnTo>
                <a:lnTo>
                  <a:pt x="0" y="8229600"/>
                </a:lnTo>
                <a:lnTo>
                  <a:pt x="0" y="0"/>
                </a:lnTo>
                <a:close/>
              </a:path>
            </a:pathLst>
          </a:custGeom>
          <a:blipFill>
            <a:blip r:embed="rId5"/>
            <a:stretch>
              <a:fillRect l="0" t="0" r="0" b="0"/>
            </a:stretch>
          </a:blipFill>
        </p:spPr>
      </p:sp>
      <p:sp>
        <p:nvSpPr>
          <p:cNvPr name="TextBox 6" id="6"/>
          <p:cNvSpPr txBox="true"/>
          <p:nvPr/>
        </p:nvSpPr>
        <p:spPr>
          <a:xfrm rot="0">
            <a:off x="3710931" y="3460353"/>
            <a:ext cx="11827692" cy="3110852"/>
          </a:xfrm>
          <a:prstGeom prst="rect">
            <a:avLst/>
          </a:prstGeom>
        </p:spPr>
        <p:txBody>
          <a:bodyPr anchor="t" rtlCol="false" tIns="0" lIns="0" bIns="0" rIns="0">
            <a:spAutoFit/>
          </a:bodyPr>
          <a:lstStyle/>
          <a:p>
            <a:pPr algn="ctr">
              <a:lnSpc>
                <a:spcPts val="11849"/>
              </a:lnSpc>
            </a:pPr>
            <a:r>
              <a:rPr lang="en-US" b="true" sz="11849">
                <a:solidFill>
                  <a:srgbClr val="3D36A8"/>
                </a:solidFill>
                <a:latin typeface="Arimo Bold"/>
                <a:ea typeface="Arimo Bold"/>
                <a:cs typeface="Arimo Bold"/>
                <a:sym typeface="Arimo Bold"/>
              </a:rPr>
              <a:t>CẢM ƠN</a:t>
            </a:r>
          </a:p>
          <a:p>
            <a:pPr algn="ctr">
              <a:lnSpc>
                <a:spcPts val="11849"/>
              </a:lnSpc>
            </a:pPr>
            <a:r>
              <a:rPr lang="en-US" b="true" sz="11849">
                <a:solidFill>
                  <a:srgbClr val="3D36A8"/>
                </a:solidFill>
                <a:latin typeface="Arimo Bold"/>
                <a:ea typeface="Arimo Bold"/>
                <a:cs typeface="Arimo Bold"/>
                <a:sym typeface="Arimo Bold"/>
              </a:rPr>
              <a:t>ĐÃ THEO DÕI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817673" y="2649544"/>
            <a:ext cx="8820904" cy="4987911"/>
          </a:xfrm>
          <a:custGeom>
            <a:avLst/>
            <a:gdLst/>
            <a:ahLst/>
            <a:cxnLst/>
            <a:rect r="r" b="b" t="t" l="l"/>
            <a:pathLst>
              <a:path h="4987911" w="8820904">
                <a:moveTo>
                  <a:pt x="0" y="0"/>
                </a:moveTo>
                <a:lnTo>
                  <a:pt x="8820904" y="0"/>
                </a:lnTo>
                <a:lnTo>
                  <a:pt x="8820904" y="4987912"/>
                </a:lnTo>
                <a:lnTo>
                  <a:pt x="0" y="4987912"/>
                </a:lnTo>
                <a:lnTo>
                  <a:pt x="0" y="0"/>
                </a:lnTo>
                <a:close/>
              </a:path>
            </a:pathLst>
          </a:custGeom>
          <a:blipFill>
            <a:blip r:embed="rId2"/>
            <a:stretch>
              <a:fillRect l="0" t="0" r="0" b="0"/>
            </a:stretch>
          </a:blipFill>
        </p:spPr>
      </p:sp>
      <p:sp>
        <p:nvSpPr>
          <p:cNvPr name="TextBox 10" id="10"/>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1. REST API</a:t>
            </a:r>
          </a:p>
        </p:txBody>
      </p:sp>
      <p:sp>
        <p:nvSpPr>
          <p:cNvPr name="TextBox 11" id="11"/>
          <p:cNvSpPr txBox="true"/>
          <p:nvPr/>
        </p:nvSpPr>
        <p:spPr>
          <a:xfrm rot="0">
            <a:off x="1225744" y="2420023"/>
            <a:ext cx="9144000" cy="1780540"/>
          </a:xfrm>
          <a:prstGeom prst="rect">
            <a:avLst/>
          </a:prstGeom>
        </p:spPr>
        <p:txBody>
          <a:bodyPr anchor="t" rtlCol="false" tIns="0" lIns="0" bIns="0" rIns="0">
            <a:spAutoFit/>
          </a:bodyPr>
          <a:lstStyle/>
          <a:p>
            <a:pPr algn="just" marL="0" indent="0" lvl="0">
              <a:lnSpc>
                <a:spcPts val="4759"/>
              </a:lnSpc>
              <a:spcBef>
                <a:spcPct val="0"/>
              </a:spcBef>
            </a:pPr>
            <a:r>
              <a:rPr lang="en-US" sz="3399">
                <a:solidFill>
                  <a:srgbClr val="000000"/>
                </a:solidFill>
                <a:latin typeface="Lato"/>
                <a:ea typeface="Lato"/>
                <a:cs typeface="Lato"/>
                <a:sym typeface="Lato"/>
              </a:rPr>
              <a:t>RES</a:t>
            </a:r>
            <a:r>
              <a:rPr lang="en-US" sz="3399" strike="noStrike" u="none">
                <a:solidFill>
                  <a:srgbClr val="000000"/>
                </a:solidFill>
                <a:latin typeface="Lato"/>
                <a:ea typeface="Lato"/>
                <a:cs typeface="Lato"/>
                <a:sym typeface="Lato"/>
              </a:rPr>
              <a:t>T</a:t>
            </a:r>
            <a:r>
              <a:rPr lang="en-US" sz="3399" strike="noStrike" u="none">
                <a:solidFill>
                  <a:srgbClr val="000000"/>
                </a:solidFill>
                <a:latin typeface="Lato"/>
                <a:ea typeface="Lato"/>
                <a:cs typeface="Lato"/>
                <a:sym typeface="Lato"/>
              </a:rPr>
              <a:t> API là các</a:t>
            </a:r>
            <a:r>
              <a:rPr lang="en-US" sz="3399" strike="noStrike" u="none">
                <a:solidFill>
                  <a:srgbClr val="000000"/>
                </a:solidFill>
                <a:latin typeface="Lato"/>
                <a:ea typeface="Lato"/>
                <a:cs typeface="Lato"/>
                <a:sym typeface="Lato"/>
              </a:rPr>
              <a:t>h</a:t>
            </a:r>
            <a:r>
              <a:rPr lang="en-US" sz="3399" strike="noStrike" u="none">
                <a:solidFill>
                  <a:srgbClr val="000000"/>
                </a:solidFill>
                <a:latin typeface="Lato"/>
                <a:ea typeface="Lato"/>
                <a:cs typeface="Lato"/>
                <a:sym typeface="Lato"/>
              </a:rPr>
              <a:t> để các</a:t>
            </a:r>
            <a:r>
              <a:rPr lang="en-US" sz="3399" strike="noStrike" u="none">
                <a:solidFill>
                  <a:srgbClr val="000000"/>
                </a:solidFill>
                <a:latin typeface="Lato"/>
                <a:ea typeface="Lato"/>
                <a:cs typeface="Lato"/>
                <a:sym typeface="Lato"/>
              </a:rPr>
              <a:t> </a:t>
            </a:r>
            <a:r>
              <a:rPr lang="en-US" sz="3399" strike="noStrike" u="none">
                <a:solidFill>
                  <a:srgbClr val="000000"/>
                </a:solidFill>
                <a:latin typeface="Lato"/>
                <a:ea typeface="Lato"/>
                <a:cs typeface="Lato"/>
                <a:sym typeface="Lato"/>
              </a:rPr>
              <a:t>ứ</a:t>
            </a:r>
            <a:r>
              <a:rPr lang="en-US" sz="3399" strike="noStrike" u="none">
                <a:solidFill>
                  <a:srgbClr val="000000"/>
                </a:solidFill>
                <a:latin typeface="Lato"/>
                <a:ea typeface="Lato"/>
                <a:cs typeface="Lato"/>
                <a:sym typeface="Lato"/>
              </a:rPr>
              <a:t>n</a:t>
            </a:r>
            <a:r>
              <a:rPr lang="en-US" sz="3399" strike="noStrike" u="none">
                <a:solidFill>
                  <a:srgbClr val="000000"/>
                </a:solidFill>
                <a:latin typeface="Lato"/>
                <a:ea typeface="Lato"/>
                <a:cs typeface="Lato"/>
                <a:sym typeface="Lato"/>
              </a:rPr>
              <a:t>g</a:t>
            </a:r>
            <a:r>
              <a:rPr lang="en-US" sz="3399" strike="noStrike" u="none">
                <a:solidFill>
                  <a:srgbClr val="000000"/>
                </a:solidFill>
                <a:latin typeface="Lato"/>
                <a:ea typeface="Lato"/>
                <a:cs typeface="Lato"/>
                <a:sym typeface="Lato"/>
              </a:rPr>
              <a:t> d</a:t>
            </a:r>
            <a:r>
              <a:rPr lang="en-US" sz="3399" strike="noStrike" u="none">
                <a:solidFill>
                  <a:srgbClr val="000000"/>
                </a:solidFill>
                <a:latin typeface="Lato"/>
                <a:ea typeface="Lato"/>
                <a:cs typeface="Lato"/>
                <a:sym typeface="Lato"/>
              </a:rPr>
              <a:t>ụ</a:t>
            </a:r>
            <a:r>
              <a:rPr lang="en-US" sz="3399" strike="noStrike" u="none">
                <a:solidFill>
                  <a:srgbClr val="000000"/>
                </a:solidFill>
                <a:latin typeface="Lato"/>
                <a:ea typeface="Lato"/>
                <a:cs typeface="Lato"/>
                <a:sym typeface="Lato"/>
              </a:rPr>
              <a:t>ng </a:t>
            </a:r>
            <a:r>
              <a:rPr lang="en-US" sz="3399" strike="noStrike" u="none">
                <a:solidFill>
                  <a:srgbClr val="000000"/>
                </a:solidFill>
                <a:latin typeface="Lato"/>
                <a:ea typeface="Lato"/>
                <a:cs typeface="Lato"/>
                <a:sym typeface="Lato"/>
              </a:rPr>
              <a:t>giao tiếp </a:t>
            </a:r>
            <a:r>
              <a:rPr lang="en-US" sz="3399" strike="noStrike" u="none">
                <a:solidFill>
                  <a:srgbClr val="000000"/>
                </a:solidFill>
                <a:latin typeface="Lato"/>
                <a:ea typeface="Lato"/>
                <a:cs typeface="Lato"/>
                <a:sym typeface="Lato"/>
              </a:rPr>
              <a:t>v</a:t>
            </a:r>
            <a:r>
              <a:rPr lang="en-US" sz="3399" strike="noStrike" u="none">
                <a:solidFill>
                  <a:srgbClr val="000000"/>
                </a:solidFill>
                <a:latin typeface="Lato"/>
                <a:ea typeface="Lato"/>
                <a:cs typeface="Lato"/>
                <a:sym typeface="Lato"/>
              </a:rPr>
              <a:t>ới nhau qua I</a:t>
            </a:r>
            <a:r>
              <a:rPr lang="en-US" sz="3399" strike="noStrike" u="none">
                <a:solidFill>
                  <a:srgbClr val="000000"/>
                </a:solidFill>
                <a:latin typeface="Lato"/>
                <a:ea typeface="Lato"/>
                <a:cs typeface="Lato"/>
                <a:sym typeface="Lato"/>
              </a:rPr>
              <a:t>n</a:t>
            </a:r>
            <a:r>
              <a:rPr lang="en-US" sz="3399" strike="noStrike" u="none">
                <a:solidFill>
                  <a:srgbClr val="000000"/>
                </a:solidFill>
                <a:latin typeface="Lato"/>
                <a:ea typeface="Lato"/>
                <a:cs typeface="Lato"/>
                <a:sym typeface="Lato"/>
              </a:rPr>
              <a:t>ternet</a:t>
            </a:r>
            <a:r>
              <a:rPr lang="en-US" sz="3399" strike="noStrike" u="none">
                <a:solidFill>
                  <a:srgbClr val="000000"/>
                </a:solidFill>
                <a:latin typeface="Lato"/>
                <a:ea typeface="Lato"/>
                <a:cs typeface="Lato"/>
                <a:sym typeface="Lato"/>
              </a:rPr>
              <a:t> b</a:t>
            </a:r>
            <a:r>
              <a:rPr lang="en-US" sz="3399" strike="noStrike" u="none">
                <a:solidFill>
                  <a:srgbClr val="000000"/>
                </a:solidFill>
                <a:latin typeface="Lato"/>
                <a:ea typeface="Lato"/>
                <a:cs typeface="Lato"/>
                <a:sym typeface="Lato"/>
              </a:rPr>
              <a:t>ằng giao thức HTTP, thườ</a:t>
            </a:r>
            <a:r>
              <a:rPr lang="en-US" sz="3399" strike="noStrike" u="none">
                <a:solidFill>
                  <a:srgbClr val="000000"/>
                </a:solidFill>
                <a:latin typeface="Lato"/>
                <a:ea typeface="Lato"/>
                <a:cs typeface="Lato"/>
                <a:sym typeface="Lato"/>
              </a:rPr>
              <a:t>n</a:t>
            </a:r>
            <a:r>
              <a:rPr lang="en-US" sz="3399" strike="noStrike" u="none">
                <a:solidFill>
                  <a:srgbClr val="000000"/>
                </a:solidFill>
                <a:latin typeface="Lato"/>
                <a:ea typeface="Lato"/>
                <a:cs typeface="Lato"/>
                <a:sym typeface="Lato"/>
              </a:rPr>
              <a:t>g sử dụng dữ liệu định dạng JSON.</a:t>
            </a:r>
          </a:p>
        </p:txBody>
      </p:sp>
      <p:sp>
        <p:nvSpPr>
          <p:cNvPr name="TextBox 12" id="12"/>
          <p:cNvSpPr txBox="true"/>
          <p:nvPr/>
        </p:nvSpPr>
        <p:spPr>
          <a:xfrm rot="0">
            <a:off x="1351759" y="4829213"/>
            <a:ext cx="8600191" cy="23806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Lato"/>
                <a:ea typeface="Lato"/>
                <a:cs typeface="Lato"/>
                <a:sym typeface="Lato"/>
              </a:rPr>
              <a:t>Client:</a:t>
            </a:r>
            <a:r>
              <a:rPr lang="en-US" sz="3399" strike="noStrike" u="none">
                <a:solidFill>
                  <a:srgbClr val="000000"/>
                </a:solidFill>
                <a:latin typeface="Lato"/>
                <a:ea typeface="Lato"/>
                <a:cs typeface="Lato"/>
                <a:sym typeface="Lato"/>
              </a:rPr>
              <a:t> </a:t>
            </a:r>
            <a:r>
              <a:rPr lang="en-US" sz="3399" strike="noStrike" u="none">
                <a:solidFill>
                  <a:srgbClr val="000000"/>
                </a:solidFill>
                <a:latin typeface="Lato"/>
                <a:ea typeface="Lato"/>
                <a:cs typeface="Lato"/>
                <a:sym typeface="Lato"/>
              </a:rPr>
              <a:t>ứ</a:t>
            </a:r>
            <a:r>
              <a:rPr lang="en-US" sz="3399" strike="noStrike" u="none">
                <a:solidFill>
                  <a:srgbClr val="000000"/>
                </a:solidFill>
                <a:latin typeface="Lato"/>
                <a:ea typeface="Lato"/>
                <a:cs typeface="Lato"/>
                <a:sym typeface="Lato"/>
              </a:rPr>
              <a:t>n</a:t>
            </a:r>
            <a:r>
              <a:rPr lang="en-US" sz="3399" strike="noStrike" u="none">
                <a:solidFill>
                  <a:srgbClr val="000000"/>
                </a:solidFill>
                <a:latin typeface="Lato"/>
                <a:ea typeface="Lato"/>
                <a:cs typeface="Lato"/>
                <a:sym typeface="Lato"/>
              </a:rPr>
              <a:t>g dụng Flutter </a:t>
            </a:r>
          </a:p>
          <a:p>
            <a:pPr algn="just" marL="734059" indent="-367030" lvl="1">
              <a:lnSpc>
                <a:spcPts val="4759"/>
              </a:lnSpc>
              <a:buFont typeface="Arial"/>
              <a:buChar char="•"/>
            </a:pPr>
            <a:r>
              <a:rPr lang="en-US" sz="3399" strike="noStrike" u="none">
                <a:solidFill>
                  <a:srgbClr val="000000"/>
                </a:solidFill>
                <a:latin typeface="Lato"/>
                <a:ea typeface="Lato"/>
                <a:cs typeface="Lato"/>
                <a:sym typeface="Lato"/>
              </a:rPr>
              <a:t>Server: máy chủ chứa cơ sở dữ liệ</a:t>
            </a:r>
            <a:r>
              <a:rPr lang="en-US" sz="3399" strike="noStrike" u="none">
                <a:solidFill>
                  <a:srgbClr val="000000"/>
                </a:solidFill>
                <a:latin typeface="Lato"/>
                <a:ea typeface="Lato"/>
                <a:cs typeface="Lato"/>
                <a:sym typeface="Lato"/>
              </a:rPr>
              <a:t>u v</a:t>
            </a:r>
            <a:r>
              <a:rPr lang="en-US" sz="3399" strike="noStrike" u="none">
                <a:solidFill>
                  <a:srgbClr val="000000"/>
                </a:solidFill>
                <a:latin typeface="Lato"/>
                <a:ea typeface="Lato"/>
                <a:cs typeface="Lato"/>
                <a:sym typeface="Lato"/>
              </a:rPr>
              <a:t>à API.</a:t>
            </a:r>
          </a:p>
          <a:p>
            <a:pPr algn="just" marL="734059" indent="-367030" lvl="1">
              <a:lnSpc>
                <a:spcPts val="4759"/>
              </a:lnSpc>
              <a:buFont typeface="Arial"/>
              <a:buChar char="•"/>
            </a:pPr>
            <a:r>
              <a:rPr lang="en-US" sz="3399" strike="noStrike" u="none">
                <a:solidFill>
                  <a:srgbClr val="000000"/>
                </a:solidFill>
                <a:latin typeface="Lato"/>
                <a:ea typeface="Lato"/>
                <a:cs typeface="Lato"/>
                <a:sym typeface="Lato"/>
              </a:rPr>
              <a:t>Dữ liệu trao đổi: dạ</a:t>
            </a:r>
            <a:r>
              <a:rPr lang="en-US" sz="3399" strike="noStrike" u="none">
                <a:solidFill>
                  <a:srgbClr val="000000"/>
                </a:solidFill>
                <a:latin typeface="Lato"/>
                <a:ea typeface="Lato"/>
                <a:cs typeface="Lato"/>
                <a:sym typeface="Lato"/>
              </a:rPr>
              <a:t>n</a:t>
            </a:r>
            <a:r>
              <a:rPr lang="en-US" sz="3399" strike="noStrike" u="none">
                <a:solidFill>
                  <a:srgbClr val="000000"/>
                </a:solidFill>
                <a:latin typeface="Lato"/>
                <a:ea typeface="Lato"/>
                <a:cs typeface="Lato"/>
                <a:sym typeface="Lato"/>
              </a:rPr>
              <a:t>g JSON</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1. REST API</a:t>
            </a:r>
          </a:p>
        </p:txBody>
      </p:sp>
      <p:sp>
        <p:nvSpPr>
          <p:cNvPr name="TextBox 10" id="10"/>
          <p:cNvSpPr txBox="true"/>
          <p:nvPr/>
        </p:nvSpPr>
        <p:spPr>
          <a:xfrm rot="0">
            <a:off x="1714508" y="2581022"/>
            <a:ext cx="14321570" cy="2380615"/>
          </a:xfrm>
          <a:prstGeom prst="rect">
            <a:avLst/>
          </a:prstGeom>
        </p:spPr>
        <p:txBody>
          <a:bodyPr anchor="t" rtlCol="false" tIns="0" lIns="0" bIns="0" rIns="0">
            <a:spAutoFit/>
          </a:bodyPr>
          <a:lstStyle/>
          <a:p>
            <a:pPr algn="l">
              <a:lnSpc>
                <a:spcPts val="4759"/>
              </a:lnSpc>
            </a:pPr>
            <a:r>
              <a:rPr lang="en-US" sz="3399">
                <a:solidFill>
                  <a:srgbClr val="000000"/>
                </a:solidFill>
                <a:latin typeface="Lato"/>
                <a:ea typeface="Lato"/>
                <a:cs typeface="Lato"/>
                <a:sym typeface="Lato"/>
              </a:rPr>
              <a:t>Thực hiện REST API trong Flutter có 2 thư viện chính:</a:t>
            </a:r>
          </a:p>
          <a:p>
            <a:pPr algn="l" marL="734059" indent="-367030" lvl="1">
              <a:lnSpc>
                <a:spcPts val="4759"/>
              </a:lnSpc>
              <a:buFont typeface="Arial"/>
              <a:buChar char="•"/>
            </a:pPr>
            <a:r>
              <a:rPr lang="en-US" sz="3399">
                <a:solidFill>
                  <a:srgbClr val="000000"/>
                </a:solidFill>
                <a:latin typeface="Lato"/>
                <a:ea typeface="Lato"/>
                <a:cs typeface="Lato"/>
                <a:sym typeface="Lato"/>
              </a:rPr>
              <a:t>http : dùng để gửi yêu cầu HTTP (GET, POST, PUT, DELETE) tới server.</a:t>
            </a:r>
          </a:p>
          <a:p>
            <a:pPr algn="l" marL="734059" indent="-367030" lvl="1">
              <a:lnSpc>
                <a:spcPts val="4759"/>
              </a:lnSpc>
              <a:buFont typeface="Arial"/>
              <a:buChar char="•"/>
            </a:pPr>
            <a:r>
              <a:rPr lang="en-US" sz="3399">
                <a:solidFill>
                  <a:srgbClr val="000000"/>
                </a:solidFill>
                <a:latin typeface="Lato"/>
                <a:ea typeface="Lato"/>
                <a:cs typeface="Lato"/>
                <a:sym typeface="Lato"/>
              </a:rPr>
              <a:t>dio : không chỉ gửi và nhận dữ liệu mà còn cung cấp interceptor, logging, timeout,...</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4059"/>
                </a:lnSpc>
              </a:pPr>
            </a:p>
          </p:txBody>
        </p:sp>
      </p:grpSp>
      <p:sp>
        <p:nvSpPr>
          <p:cNvPr name="TextBox 9" id="9"/>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1. RESTFUL API</a:t>
            </a:r>
          </a:p>
        </p:txBody>
      </p:sp>
      <p:graphicFrame>
        <p:nvGraphicFramePr>
          <p:cNvPr name="Table 10" id="10"/>
          <p:cNvGraphicFramePr>
            <a:graphicFrameLocks noGrp="true"/>
          </p:cNvGraphicFramePr>
          <p:nvPr/>
        </p:nvGraphicFramePr>
        <p:xfrm>
          <a:off x="3211598" y="2774220"/>
          <a:ext cx="11864804" cy="6656171"/>
        </p:xfrm>
        <a:graphic>
          <a:graphicData uri="http://schemas.openxmlformats.org/drawingml/2006/table">
            <a:tbl>
              <a:tblPr/>
              <a:tblGrid>
                <a:gridCol w="3074999"/>
                <a:gridCol w="3857208"/>
                <a:gridCol w="4932597"/>
              </a:tblGrid>
              <a:tr h="739575">
                <a:tc>
                  <a:txBody>
                    <a:bodyPr anchor="t" rtlCol="false"/>
                    <a:lstStyle/>
                    <a:p>
                      <a:pPr algn="l">
                        <a:lnSpc>
                          <a:spcPts val="2660"/>
                        </a:lnSpc>
                        <a:defRPr/>
                      </a:pPr>
                      <a:r>
                        <a:rPr lang="en-US" sz="1900">
                          <a:solidFill>
                            <a:srgbClr val="000000"/>
                          </a:solidFill>
                          <a:latin typeface="Lato"/>
                          <a:ea typeface="Lato"/>
                          <a:cs typeface="Lato"/>
                          <a:sym typeface="Lato"/>
                        </a:rPr>
                        <a:t>Tiêu chí</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9050">
                      <a:solidFill>
                        <a:srgbClr val="666666"/>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HTTP Package</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9050">
                      <a:solidFill>
                        <a:srgbClr val="666666"/>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Dio Package</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9050">
                      <a:solidFill>
                        <a:srgbClr val="666666"/>
                      </a:solidFill>
                      <a:prstDash val="solid"/>
                      <a:round/>
                      <a:headEnd type="none" w="med" len="med"/>
                      <a:tailEnd type="none" w="med" len="med"/>
                    </a:lnB>
                  </a:tcPr>
                </a:tc>
              </a:tr>
              <a:tr h="739575">
                <a:tc>
                  <a:txBody>
                    <a:bodyPr anchor="t" rtlCol="false"/>
                    <a:lstStyle/>
                    <a:p>
                      <a:pPr algn="l">
                        <a:lnSpc>
                          <a:spcPts val="2660"/>
                        </a:lnSpc>
                        <a:defRPr/>
                      </a:pPr>
                      <a:r>
                        <a:rPr lang="en-US" sz="1900">
                          <a:solidFill>
                            <a:srgbClr val="000000"/>
                          </a:solidFill>
                          <a:latin typeface="Lato"/>
                          <a:ea typeface="Lato"/>
                          <a:cs typeface="Lato"/>
                          <a:sym typeface="Lato"/>
                        </a:rPr>
                        <a:t>Đơn giản</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9050">
                      <a:solidFill>
                        <a:srgbClr val="666666"/>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Rất dễ dùng, ít cấu hình</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9050">
                      <a:solidFill>
                        <a:srgbClr val="666666"/>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Cần cấu hình nhiều hơn nhưng mạnh mẽ</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9050">
                      <a:solidFill>
                        <a:srgbClr val="666666"/>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r>
              <a:tr h="739575">
                <a:tc>
                  <a:txBody>
                    <a:bodyPr anchor="t" rtlCol="false"/>
                    <a:lstStyle/>
                    <a:p>
                      <a:pPr algn="l">
                        <a:lnSpc>
                          <a:spcPts val="2660"/>
                        </a:lnSpc>
                        <a:defRPr/>
                      </a:pPr>
                      <a:r>
                        <a:rPr lang="en-US" sz="1900">
                          <a:solidFill>
                            <a:srgbClr val="000000"/>
                          </a:solidFill>
                          <a:latin typeface="Lato"/>
                          <a:ea typeface="Lato"/>
                          <a:cs typeface="Lato"/>
                          <a:sym typeface="Lato"/>
                        </a:rPr>
                        <a:t>Interceptor</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Không có</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Có – có thể ghi log, thêm token, retry...</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r>
              <a:tr h="739575">
                <a:tc>
                  <a:txBody>
                    <a:bodyPr anchor="t" rtlCol="false"/>
                    <a:lstStyle/>
                    <a:p>
                      <a:pPr algn="l">
                        <a:lnSpc>
                          <a:spcPts val="2660"/>
                        </a:lnSpc>
                        <a:defRPr/>
                      </a:pPr>
                      <a:r>
                        <a:rPr lang="en-US" sz="1900">
                          <a:solidFill>
                            <a:srgbClr val="000000"/>
                          </a:solidFill>
                          <a:latin typeface="Lato"/>
                          <a:ea typeface="Lato"/>
                          <a:cs typeface="Lato"/>
                          <a:sym typeface="Lato"/>
                        </a:rPr>
                        <a:t>Hiệu suất</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Tốt cho ứng dụng nhỏ</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Tối ưu hơn cho ứng dụng lớn</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r>
              <a:tr h="739575">
                <a:tc>
                  <a:txBody>
                    <a:bodyPr anchor="t" rtlCol="false"/>
                    <a:lstStyle/>
                    <a:p>
                      <a:pPr algn="l">
                        <a:lnSpc>
                          <a:spcPts val="2660"/>
                        </a:lnSpc>
                        <a:defRPr/>
                      </a:pPr>
                      <a:r>
                        <a:rPr lang="en-US" sz="1900">
                          <a:solidFill>
                            <a:srgbClr val="000000"/>
                          </a:solidFill>
                          <a:latin typeface="Lato"/>
                          <a:ea typeface="Lato"/>
                          <a:cs typeface="Lato"/>
                          <a:sym typeface="Lato"/>
                        </a:rPr>
                        <a:t>Upload/Download</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Không hỗ trợ trực tiếp</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Có hỗ trợ tiến trình tải lên/xuống</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r>
              <a:tr h="739575">
                <a:tc>
                  <a:txBody>
                    <a:bodyPr anchor="t" rtlCol="false"/>
                    <a:lstStyle/>
                    <a:p>
                      <a:pPr algn="l">
                        <a:lnSpc>
                          <a:spcPts val="2660"/>
                        </a:lnSpc>
                        <a:defRPr/>
                      </a:pPr>
                      <a:r>
                        <a:rPr lang="en-US" sz="1900">
                          <a:solidFill>
                            <a:srgbClr val="000000"/>
                          </a:solidFill>
                          <a:latin typeface="Lato"/>
                          <a:ea typeface="Lato"/>
                          <a:cs typeface="Lato"/>
                          <a:sym typeface="Lato"/>
                        </a:rPr>
                        <a:t>Quản lý lỗi</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Thủ công</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Có thể xử lý tự động qua interceptor</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r>
              <a:tr h="739575">
                <a:tc>
                  <a:txBody>
                    <a:bodyPr anchor="t" rtlCol="false"/>
                    <a:lstStyle/>
                    <a:p>
                      <a:pPr algn="l">
                        <a:lnSpc>
                          <a:spcPts val="2660"/>
                        </a:lnSpc>
                        <a:defRPr/>
                      </a:pPr>
                      <a:r>
                        <a:rPr lang="en-US" sz="1900">
                          <a:solidFill>
                            <a:srgbClr val="000000"/>
                          </a:solidFill>
                          <a:latin typeface="Lato"/>
                          <a:ea typeface="Lato"/>
                          <a:cs typeface="Lato"/>
                          <a:sym typeface="Lato"/>
                        </a:rPr>
                        <a:t>Timeout/Cancel</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Không hỗ trợ cancel</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Có hỗ trợ cancel và timeout linh hoạt</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r>
              <a:tr h="739575">
                <a:tc>
                  <a:txBody>
                    <a:bodyPr anchor="t" rtlCol="false"/>
                    <a:lstStyle/>
                    <a:p>
                      <a:pPr algn="l">
                        <a:lnSpc>
                          <a:spcPts val="2660"/>
                        </a:lnSpc>
                        <a:defRPr/>
                      </a:pPr>
                      <a:r>
                        <a:rPr lang="en-US" sz="1900">
                          <a:solidFill>
                            <a:srgbClr val="000000"/>
                          </a:solidFill>
                          <a:latin typeface="Lato"/>
                          <a:ea typeface="Lato"/>
                          <a:cs typeface="Lato"/>
                          <a:sym typeface="Lato"/>
                        </a:rPr>
                        <a:t>Xử lý JSON</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Thủ công bằng json.decode()</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Tự động nếu kiểu trả về là JSON</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r>
              <a:tr h="739575">
                <a:tc>
                  <a:txBody>
                    <a:bodyPr anchor="t" rtlCol="false"/>
                    <a:lstStyle/>
                    <a:p>
                      <a:pPr algn="l">
                        <a:lnSpc>
                          <a:spcPts val="2660"/>
                        </a:lnSpc>
                        <a:defRPr/>
                      </a:pPr>
                      <a:r>
                        <a:rPr lang="en-US" sz="1900">
                          <a:solidFill>
                            <a:srgbClr val="000000"/>
                          </a:solidFill>
                          <a:latin typeface="Lato"/>
                          <a:ea typeface="Lato"/>
                          <a:cs typeface="Lato"/>
                          <a:sym typeface="Lato"/>
                        </a:rPr>
                        <a:t>Caching/Retry</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Không có sẵn</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Lato"/>
                          <a:ea typeface="Lato"/>
                          <a:cs typeface="Lato"/>
                          <a:sym typeface="Lato"/>
                        </a:rPr>
                        <a:t>Có thể cấu hình retry, caching</a:t>
                      </a:r>
                      <a:endParaRPr lang="en-US" sz="1100"/>
                    </a:p>
                  </a:txBody>
                  <a:tcPr marL="76200" marR="76200" marT="76200" marB="76200" anchor="ctr">
                    <a:lnL cmpd="sng" algn="ctr" cap="flat" w="12668">
                      <a:solidFill>
                        <a:srgbClr val="999999"/>
                      </a:solidFill>
                      <a:prstDash val="solid"/>
                      <a:round/>
                      <a:headEnd type="none" w="med" len="med"/>
                      <a:tailEnd type="none" w="med" len="med"/>
                    </a:lnL>
                    <a:lnR cmpd="sng" algn="ctr" cap="flat" w="12668">
                      <a:solidFill>
                        <a:srgbClr val="999999"/>
                      </a:solidFill>
                      <a:prstDash val="solid"/>
                      <a:round/>
                      <a:headEnd type="none" w="med" len="med"/>
                      <a:tailEnd type="none" w="med" len="med"/>
                    </a:lnR>
                    <a:lnT cmpd="sng" algn="ctr" cap="flat" w="12668">
                      <a:solidFill>
                        <a:srgbClr val="999999"/>
                      </a:solidFill>
                      <a:prstDash val="solid"/>
                      <a:round/>
                      <a:headEnd type="none" w="med" len="med"/>
                      <a:tailEnd type="none" w="med" len="med"/>
                    </a:lnT>
                    <a:lnB cmpd="sng" algn="ctr" cap="flat" w="12668">
                      <a:solidFill>
                        <a:srgbClr val="999999"/>
                      </a:solidFill>
                      <a:prstDash val="solid"/>
                      <a:round/>
                      <a:headEnd type="none" w="med" len="med"/>
                      <a:tailEnd type="none" w="med" len="med"/>
                    </a:lnB>
                  </a:tcPr>
                </a:tc>
              </a:tr>
            </a:tbl>
          </a:graphicData>
        </a:graphic>
      </p:graphicFrame>
      <p:sp>
        <p:nvSpPr>
          <p:cNvPr name="TextBox 11" id="11"/>
          <p:cNvSpPr txBox="true"/>
          <p:nvPr/>
        </p:nvSpPr>
        <p:spPr>
          <a:xfrm rot="0">
            <a:off x="1839500" y="1955705"/>
            <a:ext cx="1580912"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ato"/>
                <a:ea typeface="Lato"/>
                <a:cs typeface="Lato"/>
                <a:sym typeface="Lato"/>
              </a:rPr>
              <a:t>So sánh: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7717493" y="3955887"/>
            <a:ext cx="9037957" cy="4072207"/>
          </a:xfrm>
          <a:custGeom>
            <a:avLst/>
            <a:gdLst/>
            <a:ahLst/>
            <a:cxnLst/>
            <a:rect r="r" b="b" t="t" l="l"/>
            <a:pathLst>
              <a:path h="4072207" w="9037957">
                <a:moveTo>
                  <a:pt x="0" y="0"/>
                </a:moveTo>
                <a:lnTo>
                  <a:pt x="9037957" y="0"/>
                </a:lnTo>
                <a:lnTo>
                  <a:pt x="9037957" y="4072208"/>
                </a:lnTo>
                <a:lnTo>
                  <a:pt x="0" y="4072208"/>
                </a:lnTo>
                <a:lnTo>
                  <a:pt x="0" y="0"/>
                </a:lnTo>
                <a:close/>
              </a:path>
            </a:pathLst>
          </a:custGeom>
          <a:blipFill>
            <a:blip r:embed="rId2"/>
            <a:stretch>
              <a:fillRect l="0" t="0" r="0" b="0"/>
            </a:stretch>
          </a:blipFill>
        </p:spPr>
      </p:sp>
      <p:sp>
        <p:nvSpPr>
          <p:cNvPr name="TextBox 10" id="10"/>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2. ỨNG DỤNG FLUTTER</a:t>
            </a:r>
          </a:p>
        </p:txBody>
      </p:sp>
      <p:sp>
        <p:nvSpPr>
          <p:cNvPr name="TextBox 11" id="11"/>
          <p:cNvSpPr txBox="true"/>
          <p:nvPr/>
        </p:nvSpPr>
        <p:spPr>
          <a:xfrm rot="0">
            <a:off x="1770970" y="1965871"/>
            <a:ext cx="11071754" cy="3580765"/>
          </a:xfrm>
          <a:prstGeom prst="rect">
            <a:avLst/>
          </a:prstGeom>
        </p:spPr>
        <p:txBody>
          <a:bodyPr anchor="t" rtlCol="false" tIns="0" lIns="0" bIns="0" rIns="0">
            <a:spAutoFit/>
          </a:bodyPr>
          <a:lstStyle/>
          <a:p>
            <a:pPr algn="l">
              <a:lnSpc>
                <a:spcPts val="4759"/>
              </a:lnSpc>
            </a:pPr>
            <a:r>
              <a:rPr lang="en-US" sz="3399">
                <a:solidFill>
                  <a:srgbClr val="000000"/>
                </a:solidFill>
                <a:latin typeface="Lato"/>
                <a:ea typeface="Lato"/>
                <a:cs typeface="Lato"/>
                <a:sym typeface="Lato"/>
              </a:rPr>
              <a:t>Xây dựng 1 app lấy danh sách bài viết từ 1 API miễn phí</a:t>
            </a:r>
          </a:p>
          <a:p>
            <a:pPr algn="l" marL="734059" indent="-367030" lvl="1">
              <a:lnSpc>
                <a:spcPts val="4759"/>
              </a:lnSpc>
              <a:buFont typeface="Arial"/>
              <a:buChar char="•"/>
            </a:pPr>
            <a:r>
              <a:rPr lang="en-US" sz="3399">
                <a:solidFill>
                  <a:srgbClr val="000000"/>
                </a:solidFill>
                <a:latin typeface="Lato"/>
                <a:ea typeface="Lato"/>
                <a:cs typeface="Lato"/>
                <a:sym typeface="Lato"/>
              </a:rPr>
              <a:t>API: JSONPlaceholder</a:t>
            </a:r>
          </a:p>
          <a:p>
            <a:pPr algn="l">
              <a:lnSpc>
                <a:spcPts val="4759"/>
              </a:lnSpc>
            </a:pPr>
            <a:r>
              <a:rPr lang="en-US" sz="3399">
                <a:solidFill>
                  <a:srgbClr val="000000"/>
                </a:solidFill>
                <a:latin typeface="Lato"/>
                <a:ea typeface="Lato"/>
                <a:cs typeface="Lato"/>
                <a:sym typeface="Lato"/>
              </a:rPr>
              <a:t>Làm 2 phiên bản:</a:t>
            </a:r>
          </a:p>
          <a:p>
            <a:pPr algn="l" marL="734059" indent="-367030" lvl="1">
              <a:lnSpc>
                <a:spcPts val="4759"/>
              </a:lnSpc>
              <a:buFont typeface="Arial"/>
              <a:buChar char="•"/>
            </a:pPr>
            <a:r>
              <a:rPr lang="en-US" sz="3399">
                <a:solidFill>
                  <a:srgbClr val="000000"/>
                </a:solidFill>
                <a:latin typeface="Lato"/>
                <a:ea typeface="Lato"/>
                <a:cs typeface="Lato"/>
                <a:sym typeface="Lato"/>
              </a:rPr>
              <a:t>dùng http</a:t>
            </a:r>
          </a:p>
          <a:p>
            <a:pPr algn="l" marL="734059" indent="-367030" lvl="1">
              <a:lnSpc>
                <a:spcPts val="4759"/>
              </a:lnSpc>
              <a:buFont typeface="Arial"/>
              <a:buChar char="•"/>
            </a:pPr>
            <a:r>
              <a:rPr lang="en-US" sz="3399">
                <a:solidFill>
                  <a:srgbClr val="000000"/>
                </a:solidFill>
                <a:latin typeface="Lato"/>
                <a:ea typeface="Lato"/>
                <a:cs typeface="Lato"/>
                <a:sym typeface="Lato"/>
              </a:rPr>
              <a:t>dùng dio</a:t>
            </a:r>
          </a:p>
          <a:p>
            <a:pPr algn="l" marL="0" indent="0" lvl="0">
              <a:lnSpc>
                <a:spcPts val="47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2. ỨNG DỤNG FLUTTER</a:t>
            </a:r>
          </a:p>
        </p:txBody>
      </p:sp>
      <p:sp>
        <p:nvSpPr>
          <p:cNvPr name="TextBox 10" id="10"/>
          <p:cNvSpPr txBox="true"/>
          <p:nvPr/>
        </p:nvSpPr>
        <p:spPr>
          <a:xfrm rot="0">
            <a:off x="1709105" y="2117789"/>
            <a:ext cx="231469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Lato"/>
                <a:ea typeface="Lato"/>
                <a:cs typeface="Lato"/>
                <a:sym typeface="Lato"/>
              </a:rPr>
              <a:t>Luồng xử lý:</a:t>
            </a:r>
          </a:p>
          <a:p>
            <a:pPr algn="ctr" marL="0" indent="0" lvl="0">
              <a:lnSpc>
                <a:spcPts val="4759"/>
              </a:lnSpc>
              <a:spcBef>
                <a:spcPct val="0"/>
              </a:spcBef>
            </a:pPr>
          </a:p>
        </p:txBody>
      </p:sp>
      <p:grpSp>
        <p:nvGrpSpPr>
          <p:cNvPr name="Group 11" id="11"/>
          <p:cNvGrpSpPr/>
          <p:nvPr/>
        </p:nvGrpSpPr>
        <p:grpSpPr>
          <a:xfrm rot="0">
            <a:off x="1351759" y="3237916"/>
            <a:ext cx="4270923" cy="1905584"/>
            <a:chOff x="0" y="0"/>
            <a:chExt cx="1124852" cy="501882"/>
          </a:xfrm>
        </p:grpSpPr>
        <p:sp>
          <p:nvSpPr>
            <p:cNvPr name="Freeform 12" id="12"/>
            <p:cNvSpPr/>
            <p:nvPr/>
          </p:nvSpPr>
          <p:spPr>
            <a:xfrm flipH="false" flipV="false" rot="0">
              <a:off x="0" y="0"/>
              <a:ext cx="1124852" cy="501882"/>
            </a:xfrm>
            <a:custGeom>
              <a:avLst/>
              <a:gdLst/>
              <a:ahLst/>
              <a:cxnLst/>
              <a:rect r="r" b="b" t="t" l="l"/>
              <a:pathLst>
                <a:path h="501882" w="1124852">
                  <a:moveTo>
                    <a:pt x="30816" y="0"/>
                  </a:moveTo>
                  <a:lnTo>
                    <a:pt x="1094036" y="0"/>
                  </a:lnTo>
                  <a:cubicBezTo>
                    <a:pt x="1111055" y="0"/>
                    <a:pt x="1124852" y="13797"/>
                    <a:pt x="1124852" y="30816"/>
                  </a:cubicBezTo>
                  <a:lnTo>
                    <a:pt x="1124852" y="471066"/>
                  </a:lnTo>
                  <a:cubicBezTo>
                    <a:pt x="1124852" y="488086"/>
                    <a:pt x="1111055" y="501882"/>
                    <a:pt x="1094036" y="501882"/>
                  </a:cubicBezTo>
                  <a:lnTo>
                    <a:pt x="30816" y="501882"/>
                  </a:lnTo>
                  <a:cubicBezTo>
                    <a:pt x="13797" y="501882"/>
                    <a:pt x="0" y="488086"/>
                    <a:pt x="0" y="471066"/>
                  </a:cubicBezTo>
                  <a:lnTo>
                    <a:pt x="0" y="30816"/>
                  </a:lnTo>
                  <a:cubicBezTo>
                    <a:pt x="0" y="13797"/>
                    <a:pt x="13797" y="0"/>
                    <a:pt x="30816" y="0"/>
                  </a:cubicBezTo>
                  <a:close/>
                </a:path>
              </a:pathLst>
            </a:custGeom>
            <a:solidFill>
              <a:srgbClr val="E6E7E8"/>
            </a:solidFill>
          </p:spPr>
        </p:sp>
        <p:sp>
          <p:nvSpPr>
            <p:cNvPr name="TextBox 13" id="13"/>
            <p:cNvSpPr txBox="true"/>
            <p:nvPr/>
          </p:nvSpPr>
          <p:spPr>
            <a:xfrm>
              <a:off x="0" y="-76200"/>
              <a:ext cx="1124852" cy="578082"/>
            </a:xfrm>
            <a:prstGeom prst="rect">
              <a:avLst/>
            </a:prstGeom>
          </p:spPr>
          <p:txBody>
            <a:bodyPr anchor="ctr" rtlCol="false" tIns="50800" lIns="50800" bIns="50800" rIns="50800"/>
            <a:lstStyle/>
            <a:p>
              <a:pPr algn="just">
                <a:lnSpc>
                  <a:spcPts val="5599"/>
                </a:lnSpc>
              </a:pPr>
              <a:r>
                <a:rPr lang="en-US" sz="3999">
                  <a:solidFill>
                    <a:srgbClr val="000000"/>
                  </a:solidFill>
                  <a:latin typeface="Inter"/>
                  <a:ea typeface="Inter"/>
                  <a:cs typeface="Inter"/>
                  <a:sym typeface="Inter"/>
                </a:rPr>
                <a:t>1.UI gửi yêu cầu:</a:t>
              </a:r>
            </a:p>
            <a:p>
              <a:pPr algn="just">
                <a:lnSpc>
                  <a:spcPts val="3359"/>
                </a:lnSpc>
              </a:pPr>
              <a:r>
                <a:rPr lang="en-US" sz="2399">
                  <a:solidFill>
                    <a:srgbClr val="000000"/>
                  </a:solidFill>
                  <a:latin typeface="Inter"/>
                  <a:ea typeface="Inter"/>
                  <a:cs typeface="Inter"/>
                  <a:sym typeface="Inter"/>
                </a:rPr>
                <a:t>Giao diện người dùng kích hoạt 1 yêu cầu http.</a:t>
              </a:r>
            </a:p>
          </p:txBody>
        </p:sp>
      </p:grpSp>
      <p:grpSp>
        <p:nvGrpSpPr>
          <p:cNvPr name="Group 14" id="14"/>
          <p:cNvGrpSpPr/>
          <p:nvPr/>
        </p:nvGrpSpPr>
        <p:grpSpPr>
          <a:xfrm rot="0">
            <a:off x="7023252" y="3298254"/>
            <a:ext cx="4241496" cy="1745787"/>
            <a:chOff x="0" y="0"/>
            <a:chExt cx="1117102" cy="459796"/>
          </a:xfrm>
        </p:grpSpPr>
        <p:sp>
          <p:nvSpPr>
            <p:cNvPr name="Freeform 15" id="15"/>
            <p:cNvSpPr/>
            <p:nvPr/>
          </p:nvSpPr>
          <p:spPr>
            <a:xfrm flipH="false" flipV="false" rot="0">
              <a:off x="0" y="0"/>
              <a:ext cx="1117102" cy="459796"/>
            </a:xfrm>
            <a:custGeom>
              <a:avLst/>
              <a:gdLst/>
              <a:ahLst/>
              <a:cxnLst/>
              <a:rect r="r" b="b" t="t" l="l"/>
              <a:pathLst>
                <a:path h="459796" w="1117102">
                  <a:moveTo>
                    <a:pt x="31030" y="0"/>
                  </a:moveTo>
                  <a:lnTo>
                    <a:pt x="1086072" y="0"/>
                  </a:lnTo>
                  <a:cubicBezTo>
                    <a:pt x="1103209" y="0"/>
                    <a:pt x="1117102" y="13893"/>
                    <a:pt x="1117102" y="31030"/>
                  </a:cubicBezTo>
                  <a:lnTo>
                    <a:pt x="1117102" y="428766"/>
                  </a:lnTo>
                  <a:cubicBezTo>
                    <a:pt x="1117102" y="436996"/>
                    <a:pt x="1113833" y="444888"/>
                    <a:pt x="1108013" y="450707"/>
                  </a:cubicBezTo>
                  <a:cubicBezTo>
                    <a:pt x="1102194" y="456527"/>
                    <a:pt x="1094302" y="459796"/>
                    <a:pt x="1086072" y="459796"/>
                  </a:cubicBezTo>
                  <a:lnTo>
                    <a:pt x="31030" y="459796"/>
                  </a:lnTo>
                  <a:cubicBezTo>
                    <a:pt x="22800" y="459796"/>
                    <a:pt x="14908" y="456527"/>
                    <a:pt x="9088" y="450707"/>
                  </a:cubicBezTo>
                  <a:cubicBezTo>
                    <a:pt x="3269" y="444888"/>
                    <a:pt x="0" y="436996"/>
                    <a:pt x="0" y="428766"/>
                  </a:cubicBezTo>
                  <a:lnTo>
                    <a:pt x="0" y="31030"/>
                  </a:lnTo>
                  <a:cubicBezTo>
                    <a:pt x="0" y="22800"/>
                    <a:pt x="3269" y="14908"/>
                    <a:pt x="9088" y="9088"/>
                  </a:cubicBezTo>
                  <a:cubicBezTo>
                    <a:pt x="14908" y="3269"/>
                    <a:pt x="22800" y="0"/>
                    <a:pt x="31030" y="0"/>
                  </a:cubicBezTo>
                  <a:close/>
                </a:path>
              </a:pathLst>
            </a:custGeom>
            <a:solidFill>
              <a:srgbClr val="E6E7E8"/>
            </a:solidFill>
          </p:spPr>
        </p:sp>
        <p:sp>
          <p:nvSpPr>
            <p:cNvPr name="TextBox 16" id="16"/>
            <p:cNvSpPr txBox="true"/>
            <p:nvPr/>
          </p:nvSpPr>
          <p:spPr>
            <a:xfrm>
              <a:off x="0" y="-76200"/>
              <a:ext cx="1117102" cy="535996"/>
            </a:xfrm>
            <a:prstGeom prst="rect">
              <a:avLst/>
            </a:prstGeom>
          </p:spPr>
          <p:txBody>
            <a:bodyPr anchor="ctr" rtlCol="false" tIns="50800" lIns="50800" bIns="50800" rIns="50800"/>
            <a:lstStyle/>
            <a:p>
              <a:pPr algn="just">
                <a:lnSpc>
                  <a:spcPts val="5599"/>
                </a:lnSpc>
              </a:pPr>
              <a:r>
                <a:rPr lang="en-US" sz="3999">
                  <a:solidFill>
                    <a:srgbClr val="000000"/>
                  </a:solidFill>
                  <a:latin typeface="Inter"/>
                  <a:ea typeface="Inter"/>
                  <a:cs typeface="Inter"/>
                  <a:sym typeface="Inter"/>
                </a:rPr>
                <a:t>2. Server xử lý:</a:t>
              </a:r>
            </a:p>
            <a:p>
              <a:pPr algn="just">
                <a:lnSpc>
                  <a:spcPts val="3359"/>
                </a:lnSpc>
              </a:pPr>
              <a:r>
                <a:rPr lang="en-US" sz="2399">
                  <a:solidFill>
                    <a:srgbClr val="000000"/>
                  </a:solidFill>
                  <a:latin typeface="Inter"/>
                  <a:ea typeface="Inter"/>
                  <a:cs typeface="Inter"/>
                  <a:sym typeface="Inter"/>
                </a:rPr>
                <a:t>Lớp dịch vụ API gửi yêu cầu đến máy chủ.</a:t>
              </a:r>
            </a:p>
          </p:txBody>
        </p:sp>
      </p:grpSp>
      <p:sp>
        <p:nvSpPr>
          <p:cNvPr name="AutoShape 17" id="17"/>
          <p:cNvSpPr/>
          <p:nvPr/>
        </p:nvSpPr>
        <p:spPr>
          <a:xfrm>
            <a:off x="5622681" y="4190708"/>
            <a:ext cx="1233690" cy="0"/>
          </a:xfrm>
          <a:prstGeom prst="line">
            <a:avLst/>
          </a:prstGeom>
          <a:ln cap="flat" w="85725">
            <a:solidFill>
              <a:srgbClr val="161616"/>
            </a:solidFill>
            <a:prstDash val="solid"/>
            <a:headEnd type="none" len="sm" w="sm"/>
            <a:tailEnd type="triangle" len="med" w="lg"/>
          </a:ln>
        </p:spPr>
      </p:sp>
      <p:grpSp>
        <p:nvGrpSpPr>
          <p:cNvPr name="Group 18" id="18"/>
          <p:cNvGrpSpPr/>
          <p:nvPr/>
        </p:nvGrpSpPr>
        <p:grpSpPr>
          <a:xfrm rot="0">
            <a:off x="12498438" y="3237916"/>
            <a:ext cx="5001088" cy="1745787"/>
            <a:chOff x="0" y="0"/>
            <a:chExt cx="1317159" cy="459796"/>
          </a:xfrm>
        </p:grpSpPr>
        <p:sp>
          <p:nvSpPr>
            <p:cNvPr name="Freeform 19" id="19"/>
            <p:cNvSpPr/>
            <p:nvPr/>
          </p:nvSpPr>
          <p:spPr>
            <a:xfrm flipH="false" flipV="false" rot="0">
              <a:off x="0" y="0"/>
              <a:ext cx="1317159" cy="459796"/>
            </a:xfrm>
            <a:custGeom>
              <a:avLst/>
              <a:gdLst/>
              <a:ahLst/>
              <a:cxnLst/>
              <a:rect r="r" b="b" t="t" l="l"/>
              <a:pathLst>
                <a:path h="459796" w="1317159">
                  <a:moveTo>
                    <a:pt x="26317" y="0"/>
                  </a:moveTo>
                  <a:lnTo>
                    <a:pt x="1290842" y="0"/>
                  </a:lnTo>
                  <a:cubicBezTo>
                    <a:pt x="1305377" y="0"/>
                    <a:pt x="1317159" y="11782"/>
                    <a:pt x="1317159" y="26317"/>
                  </a:cubicBezTo>
                  <a:lnTo>
                    <a:pt x="1317159" y="433479"/>
                  </a:lnTo>
                  <a:cubicBezTo>
                    <a:pt x="1317159" y="448013"/>
                    <a:pt x="1305377" y="459796"/>
                    <a:pt x="1290842" y="459796"/>
                  </a:cubicBezTo>
                  <a:lnTo>
                    <a:pt x="26317" y="459796"/>
                  </a:lnTo>
                  <a:cubicBezTo>
                    <a:pt x="11782" y="459796"/>
                    <a:pt x="0" y="448013"/>
                    <a:pt x="0" y="433479"/>
                  </a:cubicBezTo>
                  <a:lnTo>
                    <a:pt x="0" y="26317"/>
                  </a:lnTo>
                  <a:cubicBezTo>
                    <a:pt x="0" y="11782"/>
                    <a:pt x="11782" y="0"/>
                    <a:pt x="26317" y="0"/>
                  </a:cubicBezTo>
                  <a:close/>
                </a:path>
              </a:pathLst>
            </a:custGeom>
            <a:solidFill>
              <a:srgbClr val="E6E7E8"/>
            </a:solidFill>
          </p:spPr>
        </p:sp>
        <p:sp>
          <p:nvSpPr>
            <p:cNvPr name="TextBox 20" id="20"/>
            <p:cNvSpPr txBox="true"/>
            <p:nvPr/>
          </p:nvSpPr>
          <p:spPr>
            <a:xfrm>
              <a:off x="0" y="-76200"/>
              <a:ext cx="1317159" cy="535996"/>
            </a:xfrm>
            <a:prstGeom prst="rect">
              <a:avLst/>
            </a:prstGeom>
          </p:spPr>
          <p:txBody>
            <a:bodyPr anchor="ctr" rtlCol="false" tIns="50800" lIns="50800" bIns="50800" rIns="50800"/>
            <a:lstStyle/>
            <a:p>
              <a:pPr algn="just">
                <a:lnSpc>
                  <a:spcPts val="5599"/>
                </a:lnSpc>
              </a:pPr>
              <a:r>
                <a:rPr lang="en-US" sz="3999">
                  <a:solidFill>
                    <a:srgbClr val="000000"/>
                  </a:solidFill>
                  <a:latin typeface="Inter"/>
                  <a:ea typeface="Inter"/>
                  <a:cs typeface="Inter"/>
                  <a:sym typeface="Inter"/>
                </a:rPr>
                <a:t>3. Server phản hồi:</a:t>
              </a:r>
            </a:p>
            <a:p>
              <a:pPr algn="just">
                <a:lnSpc>
                  <a:spcPts val="3359"/>
                </a:lnSpc>
              </a:pPr>
              <a:r>
                <a:rPr lang="en-US" sz="2399">
                  <a:solidFill>
                    <a:srgbClr val="000000"/>
                  </a:solidFill>
                  <a:latin typeface="Inter"/>
                  <a:ea typeface="Inter"/>
                  <a:cs typeface="Inter"/>
                  <a:sym typeface="Inter"/>
                </a:rPr>
                <a:t>Máy chủ trả về dữ liệu dưới dạng JSON.</a:t>
              </a:r>
            </a:p>
          </p:txBody>
        </p:sp>
      </p:grpSp>
      <p:grpSp>
        <p:nvGrpSpPr>
          <p:cNvPr name="Group 21" id="21"/>
          <p:cNvGrpSpPr/>
          <p:nvPr/>
        </p:nvGrpSpPr>
        <p:grpSpPr>
          <a:xfrm rot="0">
            <a:off x="11082072" y="6508816"/>
            <a:ext cx="5417635" cy="1745787"/>
            <a:chOff x="0" y="0"/>
            <a:chExt cx="1426867" cy="459796"/>
          </a:xfrm>
        </p:grpSpPr>
        <p:sp>
          <p:nvSpPr>
            <p:cNvPr name="Freeform 22" id="22"/>
            <p:cNvSpPr/>
            <p:nvPr/>
          </p:nvSpPr>
          <p:spPr>
            <a:xfrm flipH="false" flipV="false" rot="0">
              <a:off x="0" y="0"/>
              <a:ext cx="1426867" cy="459796"/>
            </a:xfrm>
            <a:custGeom>
              <a:avLst/>
              <a:gdLst/>
              <a:ahLst/>
              <a:cxnLst/>
              <a:rect r="r" b="b" t="t" l="l"/>
              <a:pathLst>
                <a:path h="459796" w="1426867">
                  <a:moveTo>
                    <a:pt x="24293" y="0"/>
                  </a:moveTo>
                  <a:lnTo>
                    <a:pt x="1402573" y="0"/>
                  </a:lnTo>
                  <a:cubicBezTo>
                    <a:pt x="1415990" y="0"/>
                    <a:pt x="1426867" y="10877"/>
                    <a:pt x="1426867" y="24293"/>
                  </a:cubicBezTo>
                  <a:lnTo>
                    <a:pt x="1426867" y="435502"/>
                  </a:lnTo>
                  <a:cubicBezTo>
                    <a:pt x="1426867" y="448919"/>
                    <a:pt x="1415990" y="459796"/>
                    <a:pt x="1402573" y="459796"/>
                  </a:cubicBezTo>
                  <a:lnTo>
                    <a:pt x="24293" y="459796"/>
                  </a:lnTo>
                  <a:cubicBezTo>
                    <a:pt x="10877" y="459796"/>
                    <a:pt x="0" y="448919"/>
                    <a:pt x="0" y="435502"/>
                  </a:cubicBezTo>
                  <a:lnTo>
                    <a:pt x="0" y="24293"/>
                  </a:lnTo>
                  <a:cubicBezTo>
                    <a:pt x="0" y="10877"/>
                    <a:pt x="10877" y="0"/>
                    <a:pt x="24293" y="0"/>
                  </a:cubicBezTo>
                  <a:close/>
                </a:path>
              </a:pathLst>
            </a:custGeom>
            <a:solidFill>
              <a:srgbClr val="E6E7E8"/>
            </a:solidFill>
          </p:spPr>
        </p:sp>
        <p:sp>
          <p:nvSpPr>
            <p:cNvPr name="TextBox 23" id="23"/>
            <p:cNvSpPr txBox="true"/>
            <p:nvPr/>
          </p:nvSpPr>
          <p:spPr>
            <a:xfrm>
              <a:off x="0" y="-76200"/>
              <a:ext cx="1426867" cy="535996"/>
            </a:xfrm>
            <a:prstGeom prst="rect">
              <a:avLst/>
            </a:prstGeom>
          </p:spPr>
          <p:txBody>
            <a:bodyPr anchor="ctr" rtlCol="false" tIns="50800" lIns="50800" bIns="50800" rIns="50800"/>
            <a:lstStyle/>
            <a:p>
              <a:pPr algn="just">
                <a:lnSpc>
                  <a:spcPts val="5599"/>
                </a:lnSpc>
              </a:pPr>
              <a:r>
                <a:rPr lang="en-US" sz="3999">
                  <a:solidFill>
                    <a:srgbClr val="000000"/>
                  </a:solidFill>
                  <a:latin typeface="Inter"/>
                  <a:ea typeface="Inter"/>
                  <a:cs typeface="Inter"/>
                  <a:sym typeface="Inter"/>
                </a:rPr>
                <a:t>4. Parse sang Model:</a:t>
              </a:r>
            </a:p>
            <a:p>
              <a:pPr algn="just">
                <a:lnSpc>
                  <a:spcPts val="3359"/>
                </a:lnSpc>
              </a:pPr>
              <a:r>
                <a:rPr lang="en-US" sz="2399">
                  <a:solidFill>
                    <a:srgbClr val="000000"/>
                  </a:solidFill>
                  <a:latin typeface="Inter"/>
                  <a:ea typeface="Inter"/>
                  <a:cs typeface="Inter"/>
                  <a:sym typeface="Inter"/>
                </a:rPr>
                <a:t>Phân Dữ liệu JSON được chuyển đổi thành đối tượng trong Dart</a:t>
              </a:r>
            </a:p>
          </p:txBody>
        </p:sp>
      </p:grpSp>
      <p:grpSp>
        <p:nvGrpSpPr>
          <p:cNvPr name="Group 24" id="24"/>
          <p:cNvGrpSpPr/>
          <p:nvPr/>
        </p:nvGrpSpPr>
        <p:grpSpPr>
          <a:xfrm rot="0">
            <a:off x="5860751" y="6687688"/>
            <a:ext cx="3959362" cy="1566915"/>
            <a:chOff x="0" y="0"/>
            <a:chExt cx="1042795" cy="412686"/>
          </a:xfrm>
        </p:grpSpPr>
        <p:sp>
          <p:nvSpPr>
            <p:cNvPr name="Freeform 25" id="25"/>
            <p:cNvSpPr/>
            <p:nvPr/>
          </p:nvSpPr>
          <p:spPr>
            <a:xfrm flipH="false" flipV="false" rot="0">
              <a:off x="0" y="0"/>
              <a:ext cx="1042795" cy="412686"/>
            </a:xfrm>
            <a:custGeom>
              <a:avLst/>
              <a:gdLst/>
              <a:ahLst/>
              <a:cxnLst/>
              <a:rect r="r" b="b" t="t" l="l"/>
              <a:pathLst>
                <a:path h="412686" w="1042795">
                  <a:moveTo>
                    <a:pt x="33241" y="0"/>
                  </a:moveTo>
                  <a:lnTo>
                    <a:pt x="1009554" y="0"/>
                  </a:lnTo>
                  <a:cubicBezTo>
                    <a:pt x="1027912" y="0"/>
                    <a:pt x="1042795" y="14882"/>
                    <a:pt x="1042795" y="33241"/>
                  </a:cubicBezTo>
                  <a:lnTo>
                    <a:pt x="1042795" y="379445"/>
                  </a:lnTo>
                  <a:cubicBezTo>
                    <a:pt x="1042795" y="397803"/>
                    <a:pt x="1027912" y="412686"/>
                    <a:pt x="1009554" y="412686"/>
                  </a:cubicBezTo>
                  <a:lnTo>
                    <a:pt x="33241" y="412686"/>
                  </a:lnTo>
                  <a:cubicBezTo>
                    <a:pt x="14882" y="412686"/>
                    <a:pt x="0" y="397803"/>
                    <a:pt x="0" y="379445"/>
                  </a:cubicBezTo>
                  <a:lnTo>
                    <a:pt x="0" y="33241"/>
                  </a:lnTo>
                  <a:cubicBezTo>
                    <a:pt x="0" y="14882"/>
                    <a:pt x="14882" y="0"/>
                    <a:pt x="33241" y="0"/>
                  </a:cubicBezTo>
                  <a:close/>
                </a:path>
              </a:pathLst>
            </a:custGeom>
            <a:solidFill>
              <a:srgbClr val="E6E7E8"/>
            </a:solidFill>
          </p:spPr>
        </p:sp>
        <p:sp>
          <p:nvSpPr>
            <p:cNvPr name="TextBox 26" id="26"/>
            <p:cNvSpPr txBox="true"/>
            <p:nvPr/>
          </p:nvSpPr>
          <p:spPr>
            <a:xfrm>
              <a:off x="0" y="-76200"/>
              <a:ext cx="1042795" cy="488886"/>
            </a:xfrm>
            <a:prstGeom prst="rect">
              <a:avLst/>
            </a:prstGeom>
          </p:spPr>
          <p:txBody>
            <a:bodyPr anchor="ctr" rtlCol="false" tIns="50800" lIns="50800" bIns="50800" rIns="50800"/>
            <a:lstStyle/>
            <a:p>
              <a:pPr algn="just">
                <a:lnSpc>
                  <a:spcPts val="5599"/>
                </a:lnSpc>
              </a:pPr>
              <a:r>
                <a:rPr lang="en-US" sz="3999">
                  <a:solidFill>
                    <a:srgbClr val="000000"/>
                  </a:solidFill>
                  <a:latin typeface="Inter"/>
                  <a:ea typeface="Inter"/>
                  <a:cs typeface="Inter"/>
                  <a:sym typeface="Inter"/>
                </a:rPr>
                <a:t>5.UI cập nhật:</a:t>
              </a:r>
            </a:p>
            <a:p>
              <a:pPr algn="just">
                <a:lnSpc>
                  <a:spcPts val="3359"/>
                </a:lnSpc>
              </a:pPr>
              <a:r>
                <a:rPr lang="en-US" sz="2399">
                  <a:solidFill>
                    <a:srgbClr val="000000"/>
                  </a:solidFill>
                  <a:latin typeface="Inter"/>
                  <a:ea typeface="Inter"/>
                  <a:cs typeface="Inter"/>
                  <a:sym typeface="Inter"/>
                </a:rPr>
                <a:t>Hiển thị dữ liệu mới.</a:t>
              </a:r>
            </a:p>
          </p:txBody>
        </p:sp>
      </p:grpSp>
      <p:sp>
        <p:nvSpPr>
          <p:cNvPr name="AutoShape 27" id="27"/>
          <p:cNvSpPr/>
          <p:nvPr/>
        </p:nvSpPr>
        <p:spPr>
          <a:xfrm>
            <a:off x="11264748" y="4214010"/>
            <a:ext cx="1233690" cy="0"/>
          </a:xfrm>
          <a:prstGeom prst="line">
            <a:avLst/>
          </a:prstGeom>
          <a:ln cap="flat" w="85725">
            <a:solidFill>
              <a:srgbClr val="161616"/>
            </a:solidFill>
            <a:prstDash val="solid"/>
            <a:headEnd type="none" len="sm" w="sm"/>
            <a:tailEnd type="triangle" len="med" w="lg"/>
          </a:ln>
        </p:spPr>
      </p:sp>
      <p:sp>
        <p:nvSpPr>
          <p:cNvPr name="AutoShape 28" id="28"/>
          <p:cNvSpPr/>
          <p:nvPr/>
        </p:nvSpPr>
        <p:spPr>
          <a:xfrm>
            <a:off x="14061694" y="5045558"/>
            <a:ext cx="25932" cy="1233417"/>
          </a:xfrm>
          <a:prstGeom prst="line">
            <a:avLst/>
          </a:prstGeom>
          <a:ln cap="flat" w="85725">
            <a:solidFill>
              <a:srgbClr val="161616"/>
            </a:solidFill>
            <a:prstDash val="solid"/>
            <a:headEnd type="none" len="sm" w="sm"/>
            <a:tailEnd type="triangle" len="med" w="lg"/>
          </a:ln>
        </p:spPr>
      </p:sp>
      <p:sp>
        <p:nvSpPr>
          <p:cNvPr name="AutoShape 29" id="29"/>
          <p:cNvSpPr/>
          <p:nvPr/>
        </p:nvSpPr>
        <p:spPr>
          <a:xfrm flipH="true" flipV="true">
            <a:off x="9848383" y="7424572"/>
            <a:ext cx="1233690" cy="0"/>
          </a:xfrm>
          <a:prstGeom prst="line">
            <a:avLst/>
          </a:prstGeom>
          <a:ln cap="flat" w="85725">
            <a:solidFill>
              <a:srgbClr val="161616"/>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5740861" y="674995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5324660" y="9048119"/>
            <a:ext cx="596043" cy="5960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196937" y="2225453"/>
            <a:ext cx="4481656" cy="6356958"/>
          </a:xfrm>
          <a:custGeom>
            <a:avLst/>
            <a:gdLst/>
            <a:ahLst/>
            <a:cxnLst/>
            <a:rect r="r" b="b" t="t" l="l"/>
            <a:pathLst>
              <a:path h="6356958" w="4481656">
                <a:moveTo>
                  <a:pt x="0" y="0"/>
                </a:moveTo>
                <a:lnTo>
                  <a:pt x="4481656" y="0"/>
                </a:lnTo>
                <a:lnTo>
                  <a:pt x="4481656" y="6356958"/>
                </a:lnTo>
                <a:lnTo>
                  <a:pt x="0" y="6356958"/>
                </a:lnTo>
                <a:lnTo>
                  <a:pt x="0" y="0"/>
                </a:lnTo>
                <a:close/>
              </a:path>
            </a:pathLst>
          </a:custGeom>
          <a:blipFill>
            <a:blip r:embed="rId2"/>
            <a:stretch>
              <a:fillRect l="0" t="0" r="0" b="0"/>
            </a:stretch>
          </a:blipFill>
        </p:spPr>
      </p:sp>
      <p:sp>
        <p:nvSpPr>
          <p:cNvPr name="Freeform 10" id="10"/>
          <p:cNvSpPr/>
          <p:nvPr/>
        </p:nvSpPr>
        <p:spPr>
          <a:xfrm flipH="false" flipV="false" rot="0">
            <a:off x="8167720" y="2225453"/>
            <a:ext cx="4481656" cy="6356958"/>
          </a:xfrm>
          <a:custGeom>
            <a:avLst/>
            <a:gdLst/>
            <a:ahLst/>
            <a:cxnLst/>
            <a:rect r="r" b="b" t="t" l="l"/>
            <a:pathLst>
              <a:path h="6356958" w="4481656">
                <a:moveTo>
                  <a:pt x="0" y="0"/>
                </a:moveTo>
                <a:lnTo>
                  <a:pt x="4481656" y="0"/>
                </a:lnTo>
                <a:lnTo>
                  <a:pt x="4481656" y="6356958"/>
                </a:lnTo>
                <a:lnTo>
                  <a:pt x="0" y="6356958"/>
                </a:lnTo>
                <a:lnTo>
                  <a:pt x="0" y="0"/>
                </a:lnTo>
                <a:close/>
              </a:path>
            </a:pathLst>
          </a:custGeom>
          <a:blipFill>
            <a:blip r:embed="rId3"/>
            <a:stretch>
              <a:fillRect l="0" t="0" r="0" b="0"/>
            </a:stretch>
          </a:blipFill>
        </p:spPr>
      </p:sp>
      <p:sp>
        <p:nvSpPr>
          <p:cNvPr name="TextBox 11" id="11"/>
          <p:cNvSpPr txBox="true"/>
          <p:nvPr/>
        </p:nvSpPr>
        <p:spPr>
          <a:xfrm rot="0">
            <a:off x="1351759" y="933450"/>
            <a:ext cx="9017985"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2. ỨNG DỤNG FLUTTER</a:t>
            </a:r>
          </a:p>
        </p:txBody>
      </p:sp>
      <p:sp>
        <p:nvSpPr>
          <p:cNvPr name="TextBox 12" id="12"/>
          <p:cNvSpPr txBox="true"/>
          <p:nvPr/>
        </p:nvSpPr>
        <p:spPr>
          <a:xfrm rot="0">
            <a:off x="1880744" y="2682058"/>
            <a:ext cx="5744051" cy="2980690"/>
          </a:xfrm>
          <a:prstGeom prst="rect">
            <a:avLst/>
          </a:prstGeom>
        </p:spPr>
        <p:txBody>
          <a:bodyPr anchor="t" rtlCol="false" tIns="0" lIns="0" bIns="0" rIns="0">
            <a:spAutoFit/>
          </a:bodyPr>
          <a:lstStyle/>
          <a:p>
            <a:pPr algn="just">
              <a:lnSpc>
                <a:spcPts val="4759"/>
              </a:lnSpc>
            </a:pPr>
            <a:r>
              <a:rPr lang="en-US" sz="3399">
                <a:solidFill>
                  <a:srgbClr val="000000"/>
                </a:solidFill>
                <a:latin typeface="Lato"/>
                <a:ea typeface="Lato"/>
                <a:cs typeface="Lato"/>
                <a:sym typeface="Lato"/>
              </a:rPr>
              <a:t>Chức năng chính:</a:t>
            </a:r>
          </a:p>
          <a:p>
            <a:pPr algn="just" marL="734059" indent="-367030" lvl="1">
              <a:lnSpc>
                <a:spcPts val="4759"/>
              </a:lnSpc>
              <a:buFont typeface="Arial"/>
              <a:buChar char="•"/>
            </a:pPr>
            <a:r>
              <a:rPr lang="en-US" sz="3399">
                <a:solidFill>
                  <a:srgbClr val="000000"/>
                </a:solidFill>
                <a:latin typeface="Lato"/>
                <a:ea typeface="Lato"/>
                <a:cs typeface="Lato"/>
                <a:sym typeface="Lato"/>
              </a:rPr>
              <a:t>Hiển thị danh sách bài viết</a:t>
            </a:r>
          </a:p>
          <a:p>
            <a:pPr algn="just" marL="734059" indent="-367030" lvl="1">
              <a:lnSpc>
                <a:spcPts val="4759"/>
              </a:lnSpc>
              <a:buFont typeface="Arial"/>
              <a:buChar char="•"/>
            </a:pPr>
            <a:r>
              <a:rPr lang="en-US" sz="3399">
                <a:solidFill>
                  <a:srgbClr val="000000"/>
                </a:solidFill>
                <a:latin typeface="Lato"/>
                <a:ea typeface="Lato"/>
                <a:cs typeface="Lato"/>
                <a:sym typeface="Lato"/>
              </a:rPr>
              <a:t>Thêm mới bài viết</a:t>
            </a:r>
          </a:p>
          <a:p>
            <a:pPr algn="just" marL="734059" indent="-367030" lvl="1">
              <a:lnSpc>
                <a:spcPts val="4759"/>
              </a:lnSpc>
              <a:buFont typeface="Arial"/>
              <a:buChar char="•"/>
            </a:pPr>
            <a:r>
              <a:rPr lang="en-US" sz="3399">
                <a:solidFill>
                  <a:srgbClr val="000000"/>
                </a:solidFill>
                <a:latin typeface="Lato"/>
                <a:ea typeface="Lato"/>
                <a:cs typeface="Lato"/>
                <a:sym typeface="Lato"/>
              </a:rPr>
              <a:t>Cập nhật bài viết</a:t>
            </a:r>
          </a:p>
          <a:p>
            <a:pPr algn="just" marL="734059" indent="-367030" lvl="1">
              <a:lnSpc>
                <a:spcPts val="4759"/>
              </a:lnSpc>
              <a:buFont typeface="Arial"/>
              <a:buChar char="•"/>
            </a:pPr>
            <a:r>
              <a:rPr lang="en-US" sz="3399">
                <a:solidFill>
                  <a:srgbClr val="000000"/>
                </a:solidFill>
                <a:latin typeface="Lato"/>
                <a:ea typeface="Lato"/>
                <a:cs typeface="Lato"/>
                <a:sym typeface="Lato"/>
              </a:rPr>
              <a:t>Xóa bài viết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DAG252Lby-E</dc:identifier>
  <dcterms:modified xsi:type="dcterms:W3CDTF">2011-08-01T06:04:30Z</dcterms:modified>
  <cp:revision>1</cp:revision>
  <dc:title>chude9</dc:title>
</cp:coreProperties>
</file>